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89" r:id="rId2"/>
    <p:sldId id="256" r:id="rId3"/>
    <p:sldId id="290" r:id="rId4"/>
    <p:sldId id="257" r:id="rId5"/>
    <p:sldId id="258" r:id="rId6"/>
    <p:sldId id="263" r:id="rId7"/>
    <p:sldId id="259" r:id="rId8"/>
    <p:sldId id="260" r:id="rId9"/>
    <p:sldId id="261" r:id="rId10"/>
    <p:sldId id="262" r:id="rId11"/>
    <p:sldId id="278" r:id="rId12"/>
    <p:sldId id="279" r:id="rId13"/>
    <p:sldId id="280" r:id="rId14"/>
    <p:sldId id="281" r:id="rId15"/>
    <p:sldId id="282" r:id="rId16"/>
    <p:sldId id="283" r:id="rId17"/>
    <p:sldId id="284" r:id="rId18"/>
    <p:sldId id="285" r:id="rId19"/>
    <p:sldId id="286" r:id="rId20"/>
    <p:sldId id="287" r:id="rId21"/>
    <p:sldId id="265" r:id="rId22"/>
    <p:sldId id="267" r:id="rId23"/>
    <p:sldId id="268" r:id="rId24"/>
    <p:sldId id="269" r:id="rId25"/>
    <p:sldId id="270" r:id="rId26"/>
    <p:sldId id="271" r:id="rId27"/>
    <p:sldId id="272" r:id="rId28"/>
    <p:sldId id="273" r:id="rId29"/>
    <p:sldId id="274" r:id="rId30"/>
    <p:sldId id="275" r:id="rId31"/>
    <p:sldId id="276" r:id="rId32"/>
    <p:sldId id="27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6"/>
    <p:restoredTop sz="93692"/>
  </p:normalViewPr>
  <p:slideViewPr>
    <p:cSldViewPr>
      <p:cViewPr varScale="1">
        <p:scale>
          <a:sx n="66" d="100"/>
          <a:sy n="66" d="100"/>
        </p:scale>
        <p:origin x="1368" y="3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0B8F708-9C6B-41F3-B3AA-2B87D3190388}" type="datetimeFigureOut">
              <a:rPr lang="en-US" smtClean="0"/>
              <a:pPr/>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2331967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8F708-9C6B-41F3-B3AA-2B87D3190388}" type="datetimeFigureOut">
              <a:rPr lang="en-US" smtClean="0"/>
              <a:pPr/>
              <a:t>7/25/16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55335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8F708-9C6B-41F3-B3AA-2B87D3190388}" type="datetimeFigureOut">
              <a:rPr lang="en-US" smtClean="0"/>
              <a:pPr/>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1685215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48177" y="3771174"/>
            <a:ext cx="5540814"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8F708-9C6B-41F3-B3AA-2B87D3190388}" type="datetimeFigureOut">
              <a:rPr lang="en-US" smtClean="0"/>
              <a:pPr/>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1E9E4-F6AF-48EA-AD4C-5F06D07C537F}" type="slidenum">
              <a:rPr lang="en-US" smtClean="0"/>
              <a:pPr/>
              <a:t>‹#›</a:t>
            </a:fld>
            <a:endParaRPr lang="en-US"/>
          </a:p>
        </p:txBody>
      </p:sp>
      <p:sp>
        <p:nvSpPr>
          <p:cNvPr id="11" name="TextBox 10"/>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322433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8"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8F708-9C6B-41F3-B3AA-2B87D3190388}" type="datetimeFigureOut">
              <a:rPr lang="en-US" smtClean="0"/>
              <a:pPr/>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3026150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0B8F708-9C6B-41F3-B3AA-2B87D3190388}" type="datetimeFigureOut">
              <a:rPr lang="en-US" smtClean="0"/>
              <a:pPr/>
              <a:t>7/25/16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2764149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0B8F708-9C6B-41F3-B3AA-2B87D3190388}" type="datetimeFigureOut">
              <a:rPr lang="en-US" smtClean="0"/>
              <a:pPr/>
              <a:t>7/25/16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2004302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B8F708-9C6B-41F3-B3AA-2B87D3190388}" type="datetimeFigureOut">
              <a:rPr lang="en-US" smtClean="0"/>
              <a:pPr/>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1761400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B8F708-9C6B-41F3-B3AA-2B87D3190388}" type="datetimeFigureOut">
              <a:rPr lang="en-US" smtClean="0"/>
              <a:pPr/>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418028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B8F708-9C6B-41F3-B3AA-2B87D3190388}" type="datetimeFigureOut">
              <a:rPr lang="en-US" smtClean="0"/>
              <a:pPr/>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1784834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B8F708-9C6B-41F3-B3AA-2B87D3190388}" type="datetimeFigureOut">
              <a:rPr lang="en-US" smtClean="0"/>
              <a:pPr/>
              <a:t>7/25/16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288593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0B8F708-9C6B-41F3-B3AA-2B87D3190388}" type="datetimeFigureOut">
              <a:rPr lang="en-US" smtClean="0"/>
              <a:pPr/>
              <a:t>7/25/16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3217048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B8F708-9C6B-41F3-B3AA-2B87D3190388}" type="datetimeFigureOut">
              <a:rPr lang="en-US" smtClean="0"/>
              <a:pPr/>
              <a:t>7/25/16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968607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0B8F708-9C6B-41F3-B3AA-2B87D3190388}" type="datetimeFigureOut">
              <a:rPr lang="en-US" smtClean="0"/>
              <a:pPr/>
              <a:t>7/25/16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387074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0B8F708-9C6B-41F3-B3AA-2B87D3190388}" type="datetimeFigureOut">
              <a:rPr lang="en-US" smtClean="0"/>
              <a:pPr/>
              <a:t>7/25/16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3269464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0B8F708-9C6B-41F3-B3AA-2B87D3190388}" type="datetimeFigureOut">
              <a:rPr lang="en-US" smtClean="0"/>
              <a:pPr/>
              <a:t>7/25/16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303144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B8F708-9C6B-41F3-B3AA-2B87D3190388}" type="datetimeFigureOut">
              <a:rPr lang="en-US" smtClean="0"/>
              <a:pPr/>
              <a:t>7/25/16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1E9E4-F6AF-48EA-AD4C-5F06D07C537F}" type="slidenum">
              <a:rPr lang="en-US" smtClean="0"/>
              <a:pPr/>
              <a:t>‹#›</a:t>
            </a:fld>
            <a:endParaRPr lang="en-US"/>
          </a:p>
        </p:txBody>
      </p:sp>
    </p:spTree>
    <p:extLst>
      <p:ext uri="{BB962C8B-B14F-4D97-AF65-F5344CB8AC3E}">
        <p14:creationId xmlns:p14="http://schemas.microsoft.com/office/powerpoint/2010/main" val="19834127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0B8F708-9C6B-41F3-B3AA-2B87D3190388}" type="datetimeFigureOut">
              <a:rPr lang="en-US" smtClean="0"/>
              <a:pPr/>
              <a:t>7/25/16</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A771E9E4-F6AF-48EA-AD4C-5F06D07C537F}" type="slidenum">
              <a:rPr lang="en-US" smtClean="0"/>
              <a:pPr/>
              <a:t>‹#›</a:t>
            </a:fld>
            <a:endParaRPr lang="en-US"/>
          </a:p>
        </p:txBody>
      </p:sp>
    </p:spTree>
    <p:extLst>
      <p:ext uri="{BB962C8B-B14F-4D97-AF65-F5344CB8AC3E}">
        <p14:creationId xmlns:p14="http://schemas.microsoft.com/office/powerpoint/2010/main" val="217468447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Alabama Driver Manual</a:t>
            </a:r>
            <a:endParaRPr lang="en-US" dirty="0"/>
          </a:p>
        </p:txBody>
      </p:sp>
      <p:sp>
        <p:nvSpPr>
          <p:cNvPr id="3" name="Subtitle 2"/>
          <p:cNvSpPr>
            <a:spLocks noGrp="1"/>
          </p:cNvSpPr>
          <p:nvPr>
            <p:ph type="subTitle" idx="1"/>
          </p:nvPr>
        </p:nvSpPr>
        <p:spPr/>
        <p:txBody>
          <a:bodyPr>
            <a:normAutofit/>
          </a:bodyPr>
          <a:lstStyle/>
          <a:p>
            <a:r>
              <a:rPr lang="en-US" sz="3600" dirty="0" smtClean="0"/>
              <a:t>Chapter Two</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225636"/>
            <a:ext cx="2286000" cy="3400602"/>
          </a:xfrm>
          <a:prstGeom prst="rect">
            <a:avLst/>
          </a:prstGeom>
        </p:spPr>
      </p:pic>
    </p:spTree>
    <p:extLst>
      <p:ext uri="{BB962C8B-B14F-4D97-AF65-F5344CB8AC3E}">
        <p14:creationId xmlns:p14="http://schemas.microsoft.com/office/powerpoint/2010/main" val="768576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for Revocation Continued</a:t>
            </a:r>
            <a:endParaRPr lang="en-US" dirty="0"/>
          </a:p>
        </p:txBody>
      </p:sp>
      <p:sp>
        <p:nvSpPr>
          <p:cNvPr id="3" name="Content Placeholder 2"/>
          <p:cNvSpPr>
            <a:spLocks noGrp="1"/>
          </p:cNvSpPr>
          <p:nvPr>
            <p:ph idx="1"/>
          </p:nvPr>
        </p:nvSpPr>
        <p:spPr/>
        <p:txBody>
          <a:bodyPr>
            <a:normAutofit/>
          </a:bodyPr>
          <a:lstStyle/>
          <a:p>
            <a:r>
              <a:rPr lang="en-US" sz="2400" dirty="0" smtClean="0"/>
              <a:t>Failure to stop, render aid, or identify yourself in the event of an accident resulting in the personal injury or death of another.</a:t>
            </a:r>
          </a:p>
          <a:p>
            <a:r>
              <a:rPr lang="en-US" sz="2400" dirty="0" smtClean="0"/>
              <a:t>Perjury, or making false statements under oath to Director regarding ownership and/or operation of motor vehicles</a:t>
            </a:r>
          </a:p>
          <a:p>
            <a:r>
              <a:rPr lang="en-US" sz="2400" dirty="0" smtClean="0"/>
              <a:t>Three reckless driving charges within 12 months.</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943100"/>
            <a:ext cx="6619244" cy="1773409"/>
          </a:xfrm>
        </p:spPr>
        <p:txBody>
          <a:bodyPr/>
          <a:lstStyle/>
          <a:p>
            <a:pPr algn="ctr"/>
            <a:r>
              <a:rPr lang="en-US" dirty="0" smtClean="0"/>
              <a:t>SUSPENSION</a:t>
            </a:r>
            <a:endParaRPr lang="en-US" dirty="0"/>
          </a:p>
        </p:txBody>
      </p:sp>
      <p:sp>
        <p:nvSpPr>
          <p:cNvPr id="3" name="Subtitle 2"/>
          <p:cNvSpPr>
            <a:spLocks noGrp="1"/>
          </p:cNvSpPr>
          <p:nvPr>
            <p:ph type="subTitle" idx="1"/>
          </p:nvPr>
        </p:nvSpPr>
        <p:spPr>
          <a:xfrm>
            <a:off x="866217" y="5052060"/>
            <a:ext cx="4356415" cy="574138"/>
          </a:xfrm>
        </p:spPr>
        <p:txBody>
          <a:bodyPr>
            <a:normAutofit/>
          </a:bodyPr>
          <a:lstStyle/>
          <a:p>
            <a:endParaRPr lang="en-US" dirty="0"/>
          </a:p>
        </p:txBody>
      </p:sp>
    </p:spTree>
    <p:extLst>
      <p:ext uri="{BB962C8B-B14F-4D97-AF65-F5344CB8AC3E}">
        <p14:creationId xmlns:p14="http://schemas.microsoft.com/office/powerpoint/2010/main" val="1088477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SUSPENSION</a:t>
            </a:r>
            <a:endParaRPr lang="en-US" dirty="0"/>
          </a:p>
        </p:txBody>
      </p:sp>
      <p:sp>
        <p:nvSpPr>
          <p:cNvPr id="3" name="Content Placeholder 2"/>
          <p:cNvSpPr>
            <a:spLocks noGrp="1"/>
          </p:cNvSpPr>
          <p:nvPr>
            <p:ph idx="1"/>
          </p:nvPr>
        </p:nvSpPr>
        <p:spPr/>
        <p:txBody>
          <a:bodyPr>
            <a:normAutofit/>
          </a:bodyPr>
          <a:lstStyle/>
          <a:p>
            <a:pPr algn="ctr"/>
            <a:r>
              <a:rPr lang="en-US" sz="2400" dirty="0"/>
              <a:t>A driver license may be suspended if a driver is convicted of certain offenses or is judged incompetent to operate a motor vehicle. After the period of suspension, the driver license will be reinstated unless it expired during the period of the suspension, or unless all the requirements of the suspension were not met.</a:t>
            </a:r>
          </a:p>
        </p:txBody>
      </p:sp>
    </p:spTree>
    <p:extLst>
      <p:ext uri="{BB962C8B-B14F-4D97-AF65-F5344CB8AC3E}">
        <p14:creationId xmlns:p14="http://schemas.microsoft.com/office/powerpoint/2010/main" val="1294977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4" y="1196789"/>
            <a:ext cx="7053542" cy="40290"/>
          </a:xfrm>
        </p:spPr>
        <p:txBody>
          <a:bodyPr/>
          <a:lstStyle/>
          <a:p>
            <a:pPr marL="342900" indent="-342900" algn="ctr" defTabSz="685800">
              <a:spcBef>
                <a:spcPts val="0"/>
              </a:spcBef>
              <a:defRPr/>
            </a:pPr>
            <a:endParaRPr lang="en-US" sz="1800" dirty="0"/>
          </a:p>
        </p:txBody>
      </p:sp>
      <p:sp>
        <p:nvSpPr>
          <p:cNvPr id="3" name="Content Placeholder 2"/>
          <p:cNvSpPr>
            <a:spLocks noGrp="1"/>
          </p:cNvSpPr>
          <p:nvPr>
            <p:ph idx="1"/>
          </p:nvPr>
        </p:nvSpPr>
        <p:spPr>
          <a:xfrm>
            <a:off x="827484" y="1237078"/>
            <a:ext cx="6710642" cy="4306472"/>
          </a:xfrm>
        </p:spPr>
        <p:txBody>
          <a:bodyPr>
            <a:normAutofit/>
          </a:bodyPr>
          <a:lstStyle/>
          <a:p>
            <a:pPr lvl="0" algn="ctr"/>
            <a:endParaRPr lang="en-US" sz="2100" dirty="0"/>
          </a:p>
          <a:p>
            <a:pPr lvl="0" algn="ctr"/>
            <a:r>
              <a:rPr lang="en-US" sz="2100" dirty="0"/>
              <a:t>First offense DUI or drugs (juvenile and adult).</a:t>
            </a:r>
          </a:p>
          <a:p>
            <a:pPr lvl="0" algn="ctr"/>
            <a:r>
              <a:rPr lang="en-US" sz="2100" dirty="0"/>
              <a:t>Refusing a breathalyzer test to determine blood alcohol content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604" y="3177686"/>
            <a:ext cx="2095500" cy="2181225"/>
          </a:xfrm>
          <a:prstGeom prst="rect">
            <a:avLst/>
          </a:prstGeom>
        </p:spPr>
      </p:pic>
    </p:spTree>
    <p:extLst>
      <p:ext uri="{BB962C8B-B14F-4D97-AF65-F5344CB8AC3E}">
        <p14:creationId xmlns:p14="http://schemas.microsoft.com/office/powerpoint/2010/main" val="798259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48" y="-193148"/>
            <a:ext cx="7053542" cy="1050398"/>
          </a:xfrm>
        </p:spPr>
        <p:txBody>
          <a:bodyPr/>
          <a:lstStyle/>
          <a:p>
            <a:endParaRPr lang="en-US"/>
          </a:p>
        </p:txBody>
      </p:sp>
      <p:sp>
        <p:nvSpPr>
          <p:cNvPr id="3" name="Content Placeholder 2"/>
          <p:cNvSpPr>
            <a:spLocks noGrp="1"/>
          </p:cNvSpPr>
          <p:nvPr>
            <p:ph idx="1"/>
          </p:nvPr>
        </p:nvSpPr>
        <p:spPr>
          <a:xfrm>
            <a:off x="827484" y="1068266"/>
            <a:ext cx="6709906" cy="4475284"/>
          </a:xfrm>
        </p:spPr>
        <p:txBody>
          <a:bodyPr>
            <a:normAutofit/>
          </a:bodyPr>
          <a:lstStyle/>
          <a:p>
            <a:pPr lvl="0" algn="ctr"/>
            <a:r>
              <a:rPr lang="en-US" sz="2100" dirty="0"/>
              <a:t>Are convicted of fleeing or attempting to elude a police officer.</a:t>
            </a:r>
          </a:p>
          <a:p>
            <a:pPr lvl="0" algn="ctr"/>
            <a:r>
              <a:rPr lang="en-US" sz="2100" dirty="0"/>
              <a:t>Are convicted of racing on the highways.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659" y="2492032"/>
            <a:ext cx="5592545" cy="2427263"/>
          </a:xfrm>
          <a:prstGeom prst="rect">
            <a:avLst/>
          </a:prstGeom>
        </p:spPr>
      </p:pic>
    </p:spTree>
    <p:extLst>
      <p:ext uri="{BB962C8B-B14F-4D97-AF65-F5344CB8AC3E}">
        <p14:creationId xmlns:p14="http://schemas.microsoft.com/office/powerpoint/2010/main" val="1169852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84584" y="1152672"/>
            <a:ext cx="7053542" cy="44117"/>
          </a:xfrm>
        </p:spPr>
        <p:txBody>
          <a:bodyPr/>
          <a:lstStyle/>
          <a:p>
            <a:endParaRPr lang="en-US" dirty="0"/>
          </a:p>
        </p:txBody>
      </p:sp>
      <p:sp>
        <p:nvSpPr>
          <p:cNvPr id="3" name="Content Placeholder 2"/>
          <p:cNvSpPr>
            <a:spLocks noGrp="1"/>
          </p:cNvSpPr>
          <p:nvPr>
            <p:ph idx="1"/>
          </p:nvPr>
        </p:nvSpPr>
        <p:spPr>
          <a:xfrm>
            <a:off x="827484" y="1196789"/>
            <a:ext cx="6709906" cy="4346761"/>
          </a:xfrm>
        </p:spPr>
        <p:txBody>
          <a:bodyPr/>
          <a:lstStyle/>
          <a:p>
            <a:pPr lvl="0" algn="ctr"/>
            <a:r>
              <a:rPr lang="en-US" sz="2100" dirty="0"/>
              <a:t>Have 4 or more points accrued on driving record or 2 or more moving traffic violations on Graduated Driver License (GDL).</a:t>
            </a:r>
          </a:p>
          <a:p>
            <a:pPr lvl="0" algn="ctr"/>
            <a:r>
              <a:rPr lang="en-US" sz="2100" dirty="0"/>
              <a:t>Have committed an offense in another state which, if committed in this state, would be grounds for suspension or revocation.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139" y="3463591"/>
            <a:ext cx="4863905" cy="1733698"/>
          </a:xfrm>
          <a:prstGeom prst="rect">
            <a:avLst/>
          </a:prstGeom>
        </p:spPr>
      </p:pic>
    </p:spTree>
    <p:extLst>
      <p:ext uri="{BB962C8B-B14F-4D97-AF65-F5344CB8AC3E}">
        <p14:creationId xmlns:p14="http://schemas.microsoft.com/office/powerpoint/2010/main" val="189078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84584" y="1162500"/>
            <a:ext cx="7053542" cy="34289"/>
          </a:xfrm>
        </p:spPr>
        <p:txBody>
          <a:bodyPr/>
          <a:lstStyle/>
          <a:p>
            <a:endParaRPr lang="en-US"/>
          </a:p>
        </p:txBody>
      </p:sp>
      <p:sp>
        <p:nvSpPr>
          <p:cNvPr id="3" name="Content Placeholder 2"/>
          <p:cNvSpPr>
            <a:spLocks noGrp="1"/>
          </p:cNvSpPr>
          <p:nvPr>
            <p:ph idx="1"/>
          </p:nvPr>
        </p:nvSpPr>
        <p:spPr>
          <a:xfrm>
            <a:off x="827484" y="1196789"/>
            <a:ext cx="6709906" cy="4346761"/>
          </a:xfrm>
        </p:spPr>
        <p:txBody>
          <a:bodyPr>
            <a:normAutofit/>
          </a:bodyPr>
          <a:lstStyle/>
          <a:p>
            <a:pPr lvl="0" algn="ctr"/>
            <a:r>
              <a:rPr lang="en-US" sz="2100" dirty="0"/>
              <a:t>Have been convicted with such frequency of serious offenses against traffic regulations governing the movement of vehicles to indicate disrespect for traffic laws, and a disregard for the safety of other persons on the highways.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537" y="3383139"/>
            <a:ext cx="4495800" cy="2486025"/>
          </a:xfrm>
          <a:prstGeom prst="rect">
            <a:avLst/>
          </a:prstGeom>
        </p:spPr>
      </p:pic>
    </p:spTree>
    <p:extLst>
      <p:ext uri="{BB962C8B-B14F-4D97-AF65-F5344CB8AC3E}">
        <p14:creationId xmlns:p14="http://schemas.microsoft.com/office/powerpoint/2010/main" val="1133838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84584" y="1099918"/>
            <a:ext cx="7053542" cy="96871"/>
          </a:xfrm>
        </p:spPr>
        <p:txBody>
          <a:bodyPr/>
          <a:lstStyle/>
          <a:p>
            <a:endParaRPr lang="en-US"/>
          </a:p>
        </p:txBody>
      </p:sp>
      <p:sp>
        <p:nvSpPr>
          <p:cNvPr id="3" name="Content Placeholder 2"/>
          <p:cNvSpPr>
            <a:spLocks noGrp="1"/>
          </p:cNvSpPr>
          <p:nvPr>
            <p:ph idx="1"/>
          </p:nvPr>
        </p:nvSpPr>
        <p:spPr>
          <a:xfrm>
            <a:off x="827484" y="1231078"/>
            <a:ext cx="6709906" cy="4312472"/>
          </a:xfrm>
        </p:spPr>
        <p:txBody>
          <a:bodyPr>
            <a:normAutofit/>
          </a:bodyPr>
          <a:lstStyle/>
          <a:p>
            <a:pPr algn="ctr"/>
            <a:r>
              <a:rPr lang="en-US" sz="2700" dirty="0"/>
              <a:t>Are a habitually reckless or negligent driver of a motor vehicle as established by a record of accidents or other evidence.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1507" y="3113357"/>
            <a:ext cx="2114550" cy="2162175"/>
          </a:xfrm>
          <a:prstGeom prst="rect">
            <a:avLst/>
          </a:prstGeom>
        </p:spPr>
      </p:pic>
    </p:spTree>
    <p:extLst>
      <p:ext uri="{BB962C8B-B14F-4D97-AF65-F5344CB8AC3E}">
        <p14:creationId xmlns:p14="http://schemas.microsoft.com/office/powerpoint/2010/main" val="880614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84584" y="1162500"/>
            <a:ext cx="7053542" cy="34289"/>
          </a:xfrm>
        </p:spPr>
        <p:txBody>
          <a:bodyPr/>
          <a:lstStyle/>
          <a:p>
            <a:endParaRPr lang="en-US"/>
          </a:p>
        </p:txBody>
      </p:sp>
      <p:sp>
        <p:nvSpPr>
          <p:cNvPr id="3" name="Content Placeholder 2"/>
          <p:cNvSpPr>
            <a:spLocks noGrp="1"/>
          </p:cNvSpPr>
          <p:nvPr>
            <p:ph idx="1"/>
          </p:nvPr>
        </p:nvSpPr>
        <p:spPr>
          <a:xfrm>
            <a:off x="827484" y="1196789"/>
            <a:ext cx="6709906" cy="4346761"/>
          </a:xfrm>
        </p:spPr>
        <p:txBody>
          <a:bodyPr>
            <a:normAutofit/>
          </a:bodyPr>
          <a:lstStyle/>
          <a:p>
            <a:pPr lvl="0" algn="ctr"/>
            <a:r>
              <a:rPr lang="en-US" sz="3000" dirty="0"/>
              <a:t>Are incompetent to drive a motor vehicle.</a:t>
            </a:r>
          </a:p>
          <a:p>
            <a:pPr lvl="0" algn="ctr"/>
            <a:r>
              <a:rPr lang="en-US" sz="3000" dirty="0"/>
              <a:t>Have medical reasons.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736" y="2929744"/>
            <a:ext cx="2421401" cy="2421401"/>
          </a:xfrm>
          <a:prstGeom prst="rect">
            <a:avLst/>
          </a:prstGeom>
        </p:spPr>
      </p:pic>
    </p:spTree>
    <p:extLst>
      <p:ext uri="{BB962C8B-B14F-4D97-AF65-F5344CB8AC3E}">
        <p14:creationId xmlns:p14="http://schemas.microsoft.com/office/powerpoint/2010/main" val="399418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84584" y="1162500"/>
            <a:ext cx="7053542" cy="34289"/>
          </a:xfrm>
        </p:spPr>
        <p:txBody>
          <a:bodyPr/>
          <a:lstStyle/>
          <a:p>
            <a:endParaRPr lang="en-US"/>
          </a:p>
        </p:txBody>
      </p:sp>
      <p:sp>
        <p:nvSpPr>
          <p:cNvPr id="3" name="Content Placeholder 2"/>
          <p:cNvSpPr>
            <a:spLocks noGrp="1"/>
          </p:cNvSpPr>
          <p:nvPr>
            <p:ph idx="1"/>
          </p:nvPr>
        </p:nvSpPr>
        <p:spPr>
          <a:xfrm>
            <a:off x="827484" y="1196789"/>
            <a:ext cx="6709906" cy="4346761"/>
          </a:xfrm>
        </p:spPr>
        <p:txBody>
          <a:bodyPr/>
          <a:lstStyle/>
          <a:p>
            <a:pPr lvl="0" algn="ctr"/>
            <a:r>
              <a:rPr lang="en-US" sz="2100" dirty="0"/>
              <a:t>Have permitted an unlawful or fraudulent use of your license or mutilated such license.</a:t>
            </a:r>
          </a:p>
          <a:p>
            <a:pPr lvl="0" algn="ctr"/>
            <a:r>
              <a:rPr lang="en-US" sz="2100" dirty="0"/>
              <a:t>Are ages 15-18 and withdraw from school under certain conditions prior to graduation.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007" y="3019425"/>
            <a:ext cx="3531694" cy="2207309"/>
          </a:xfrm>
          <a:prstGeom prst="rect">
            <a:avLst/>
          </a:prstGeom>
        </p:spPr>
      </p:pic>
    </p:spTree>
    <p:extLst>
      <p:ext uri="{BB962C8B-B14F-4D97-AF65-F5344CB8AC3E}">
        <p14:creationId xmlns:p14="http://schemas.microsoft.com/office/powerpoint/2010/main" val="957652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1"/>
            <a:ext cx="7772400" cy="1371599"/>
          </a:xfrm>
        </p:spPr>
        <p:txBody>
          <a:bodyPr/>
          <a:lstStyle/>
          <a:p>
            <a:r>
              <a:rPr lang="en-US" dirty="0" smtClean="0"/>
              <a:t>You May Lose Your License</a:t>
            </a:r>
            <a:endParaRPr lang="en-US" dirty="0"/>
          </a:p>
        </p:txBody>
      </p:sp>
      <p:sp>
        <p:nvSpPr>
          <p:cNvPr id="3" name="Subtitle 2"/>
          <p:cNvSpPr>
            <a:spLocks noGrp="1"/>
          </p:cNvSpPr>
          <p:nvPr>
            <p:ph type="subTitle" idx="1"/>
          </p:nvPr>
        </p:nvSpPr>
        <p:spPr>
          <a:xfrm>
            <a:off x="1371600" y="2209800"/>
            <a:ext cx="6400800" cy="533400"/>
          </a:xfrm>
        </p:spPr>
        <p:txBody>
          <a:bodyPr/>
          <a:lstStyle/>
          <a:p>
            <a:r>
              <a:rPr lang="en-US" dirty="0" smtClean="0"/>
              <a:t>Cancellation and Revocation</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971800"/>
            <a:ext cx="6096000" cy="3733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84584" y="1162050"/>
            <a:ext cx="7053542" cy="34739"/>
          </a:xfrm>
        </p:spPr>
        <p:txBody>
          <a:bodyPr/>
          <a:lstStyle/>
          <a:p>
            <a:endParaRPr lang="en-US"/>
          </a:p>
        </p:txBody>
      </p:sp>
      <p:sp>
        <p:nvSpPr>
          <p:cNvPr id="3" name="Content Placeholder 2"/>
          <p:cNvSpPr>
            <a:spLocks noGrp="1"/>
          </p:cNvSpPr>
          <p:nvPr>
            <p:ph idx="1"/>
          </p:nvPr>
        </p:nvSpPr>
        <p:spPr>
          <a:xfrm>
            <a:off x="827484" y="1196789"/>
            <a:ext cx="6709906" cy="4346761"/>
          </a:xfrm>
        </p:spPr>
        <p:txBody>
          <a:bodyPr>
            <a:normAutofit/>
          </a:bodyPr>
          <a:lstStyle/>
          <a:p>
            <a:pPr lvl="0" algn="ctr"/>
            <a:r>
              <a:rPr lang="en-US" sz="2400" dirty="0"/>
              <a:t>Fail to maintain SR-22 insurance when required.</a:t>
            </a:r>
          </a:p>
          <a:p>
            <a:pPr lvl="0" algn="ctr"/>
            <a:r>
              <a:rPr lang="en-US" sz="2400" dirty="0"/>
              <a:t>Have non-payment of child support.</a:t>
            </a:r>
          </a:p>
          <a:p>
            <a:pPr lvl="0" algn="ctr"/>
            <a:r>
              <a:rPr lang="en-US" sz="2400" dirty="0"/>
              <a:t>Fail to answer a traffic court summons on time or fail to pay.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375" y="3370168"/>
            <a:ext cx="3108326" cy="2260601"/>
          </a:xfrm>
          <a:prstGeom prst="rect">
            <a:avLst/>
          </a:prstGeom>
        </p:spPr>
      </p:pic>
    </p:spTree>
    <p:extLst>
      <p:ext uri="{BB962C8B-B14F-4D97-AF65-F5344CB8AC3E}">
        <p14:creationId xmlns:p14="http://schemas.microsoft.com/office/powerpoint/2010/main" val="147224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662319"/>
            <a:ext cx="6270922" cy="2976818"/>
          </a:xfrm>
        </p:spPr>
        <p:txBody>
          <a:bodyPr/>
          <a:lstStyle/>
          <a:p>
            <a:r>
              <a:rPr lang="en-US" dirty="0" smtClean="0"/>
              <a:t>The Alabama Drivers Point System</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862023"/>
            <a:ext cx="3733800" cy="2800351"/>
          </a:xfrm>
          <a:prstGeom prst="rect">
            <a:avLst/>
          </a:prstGeom>
        </p:spPr>
      </p:pic>
    </p:spTree>
    <p:extLst>
      <p:ext uri="{BB962C8B-B14F-4D97-AF65-F5344CB8AC3E}">
        <p14:creationId xmlns:p14="http://schemas.microsoft.com/office/powerpoint/2010/main" val="1787992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110697"/>
            <a:ext cx="7752522" cy="670892"/>
          </a:xfrm>
        </p:spPr>
        <p:txBody>
          <a:bodyPr>
            <a:normAutofit fontScale="90000"/>
          </a:bodyPr>
          <a:lstStyle/>
          <a:p>
            <a:r>
              <a:rPr lang="en-US" sz="2700" dirty="0"/>
              <a:t>Alabama Point System as explained by Alabama Driver License Suspension Attorney - Joseph C. Kreps</a:t>
            </a:r>
            <a:br>
              <a:rPr lang="en-US" sz="2700" dirty="0"/>
            </a:br>
            <a:r>
              <a:rPr lang="en-US" sz="1650" dirty="0">
                <a:solidFill>
                  <a:schemeClr val="accent1"/>
                </a:solidFill>
              </a:rPr>
              <a:t>Traffic Ticket Attorney in Alabama.  (2013, July 12).  </a:t>
            </a:r>
            <a:r>
              <a:rPr lang="en-US" sz="1650" i="1" dirty="0">
                <a:solidFill>
                  <a:schemeClr val="accent1"/>
                </a:solidFill>
              </a:rPr>
              <a:t>Alabama Driver License Suspension Attorney - Joseph C. Kreps - Alabama Driver License Point System </a:t>
            </a:r>
            <a:r>
              <a:rPr lang="en-US" sz="1650" dirty="0">
                <a:solidFill>
                  <a:schemeClr val="accent1"/>
                </a:solidFill>
              </a:rPr>
              <a:t>[Video File].  Retrieved from https://</a:t>
            </a:r>
            <a:r>
              <a:rPr lang="en-US" sz="1650" dirty="0" err="1">
                <a:solidFill>
                  <a:schemeClr val="accent1"/>
                </a:solidFill>
              </a:rPr>
              <a:t>www.youtube.com</a:t>
            </a:r>
            <a:r>
              <a:rPr lang="en-US" sz="1650" dirty="0">
                <a:solidFill>
                  <a:schemeClr val="accent1"/>
                </a:solidFill>
              </a:rPr>
              <a:t>/</a:t>
            </a:r>
            <a:r>
              <a:rPr lang="en-US" sz="1650" dirty="0" err="1">
                <a:solidFill>
                  <a:schemeClr val="accent1"/>
                </a:solidFill>
              </a:rPr>
              <a:t>watch?v</a:t>
            </a:r>
            <a:r>
              <a:rPr lang="en-US" sz="1650" dirty="0">
                <a:solidFill>
                  <a:schemeClr val="accent1"/>
                </a:solidFill>
              </a:rPr>
              <a:t>=</a:t>
            </a:r>
            <a:r>
              <a:rPr lang="en-US" sz="1650" dirty="0" err="1">
                <a:solidFill>
                  <a:schemeClr val="accent1"/>
                </a:solidFill>
              </a:rPr>
              <a:t>QtIIppfVqZM</a:t>
            </a:r>
            <a:r>
              <a:rPr lang="en-US" sz="1500" dirty="0">
                <a:solidFill>
                  <a:schemeClr val="accent1"/>
                </a:solidFill>
              </a:rPr>
              <a:t/>
            </a:r>
            <a:br>
              <a:rPr lang="en-US" sz="1500" dirty="0">
                <a:solidFill>
                  <a:schemeClr val="accent1"/>
                </a:solidFill>
              </a:rPr>
            </a:br>
            <a:r>
              <a:rPr lang="en-US" sz="1650" dirty="0"/>
              <a:t/>
            </a:r>
            <a:br>
              <a:rPr lang="en-US" sz="1650" dirty="0"/>
            </a:br>
            <a:endParaRPr lang="en-US" sz="1650" dirty="0"/>
          </a:p>
        </p:txBody>
      </p:sp>
      <p:pic>
        <p:nvPicPr>
          <p:cNvPr id="4" name="Alabama Driver License Suspension Attorney - Joseph C. Kreps - Alabama Driver License Point Syste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38130" y="3124200"/>
            <a:ext cx="5933661" cy="3237928"/>
          </a:xfrm>
        </p:spPr>
      </p:pic>
    </p:spTree>
    <p:extLst>
      <p:ext uri="{BB962C8B-B14F-4D97-AF65-F5344CB8AC3E}">
        <p14:creationId xmlns:p14="http://schemas.microsoft.com/office/powerpoint/2010/main" val="1842879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Alabama Point System</a:t>
            </a:r>
            <a:endParaRPr lang="en-US" dirty="0"/>
          </a:p>
        </p:txBody>
      </p:sp>
      <p:sp>
        <p:nvSpPr>
          <p:cNvPr id="3" name="Content Placeholder 2"/>
          <p:cNvSpPr>
            <a:spLocks noGrp="1"/>
          </p:cNvSpPr>
          <p:nvPr>
            <p:ph idx="1"/>
          </p:nvPr>
        </p:nvSpPr>
        <p:spPr>
          <a:xfrm>
            <a:off x="1028700" y="2141301"/>
            <a:ext cx="7200900" cy="3531140"/>
          </a:xfrm>
        </p:spPr>
        <p:txBody>
          <a:bodyPr>
            <a:normAutofit fontScale="77500" lnSpcReduction="20000"/>
          </a:bodyPr>
          <a:lstStyle/>
          <a:p>
            <a:pPr marL="0" indent="0">
              <a:buNone/>
            </a:pPr>
            <a:r>
              <a:rPr lang="en-US" sz="2700" dirty="0"/>
              <a:t>What is it, and how does it work?</a:t>
            </a:r>
          </a:p>
          <a:p>
            <a:r>
              <a:rPr lang="en-US" sz="2700" dirty="0">
                <a:solidFill>
                  <a:srgbClr val="002060"/>
                </a:solidFill>
              </a:rPr>
              <a:t>It is a uniform system for suspending drivers licenses based on driving records over a two year period.</a:t>
            </a:r>
          </a:p>
          <a:p>
            <a:endParaRPr lang="en-US" sz="2700" dirty="0">
              <a:solidFill>
                <a:srgbClr val="002060"/>
              </a:solidFill>
            </a:endParaRPr>
          </a:p>
          <a:p>
            <a:r>
              <a:rPr lang="en-US" sz="2700" dirty="0">
                <a:solidFill>
                  <a:srgbClr val="002060"/>
                </a:solidFill>
              </a:rPr>
              <a:t>It works by keeping a running total of points a driver accumulates over the previous two years.</a:t>
            </a:r>
          </a:p>
          <a:p>
            <a:pPr lvl="1"/>
            <a:r>
              <a:rPr lang="en-US" sz="2700" dirty="0">
                <a:solidFill>
                  <a:srgbClr val="002060"/>
                </a:solidFill>
              </a:rPr>
              <a:t>Once a driver reaches a certain point total their license will be suspended.</a:t>
            </a:r>
          </a:p>
          <a:p>
            <a:pPr lvl="1"/>
            <a:r>
              <a:rPr lang="en-US" sz="2700" dirty="0">
                <a:solidFill>
                  <a:srgbClr val="002060"/>
                </a:solidFill>
              </a:rPr>
              <a:t>Suspension length depends upon the amount of points that have been accumulated.</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5212575"/>
            <a:ext cx="1819073" cy="1495838"/>
          </a:xfrm>
          <a:prstGeom prst="rect">
            <a:avLst/>
          </a:prstGeom>
        </p:spPr>
      </p:pic>
    </p:spTree>
    <p:extLst>
      <p:ext uri="{BB962C8B-B14F-4D97-AF65-F5344CB8AC3E}">
        <p14:creationId xmlns:p14="http://schemas.microsoft.com/office/powerpoint/2010/main" val="49563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533400"/>
            <a:ext cx="7200900" cy="1403621"/>
          </a:xfrm>
        </p:spPr>
        <p:txBody>
          <a:bodyPr/>
          <a:lstStyle/>
          <a:p>
            <a:r>
              <a:rPr lang="en-US" dirty="0" smtClean="0"/>
              <a:t>Major Violations and Point Values.</a:t>
            </a:r>
            <a:endParaRPr lang="en-US" dirty="0"/>
          </a:p>
        </p:txBody>
      </p:sp>
      <p:sp>
        <p:nvSpPr>
          <p:cNvPr id="3" name="Content Placeholder 2"/>
          <p:cNvSpPr>
            <a:spLocks noGrp="1"/>
          </p:cNvSpPr>
          <p:nvPr>
            <p:ph idx="1"/>
          </p:nvPr>
        </p:nvSpPr>
        <p:spPr>
          <a:xfrm>
            <a:off x="381000" y="1937021"/>
            <a:ext cx="8534400" cy="4768579"/>
          </a:xfrm>
        </p:spPr>
        <p:txBody>
          <a:bodyPr>
            <a:normAutofit fontScale="85000" lnSpcReduction="10000"/>
          </a:bodyPr>
          <a:lstStyle/>
          <a:p>
            <a:r>
              <a:rPr lang="en-US" sz="2800" dirty="0">
                <a:solidFill>
                  <a:srgbClr val="002060"/>
                </a:solidFill>
              </a:rPr>
              <a:t>Conviction that resulted from a charge that involved the drinking of alcoholic beverages and the driving of a motor vehicle but did not require mandatory revocation of the driver license.  </a:t>
            </a:r>
            <a:r>
              <a:rPr lang="en-US" sz="2800" dirty="0">
                <a:solidFill>
                  <a:srgbClr val="FFFF00"/>
                </a:solidFill>
              </a:rPr>
              <a:t>- 6 Pts.</a:t>
            </a:r>
          </a:p>
          <a:p>
            <a:r>
              <a:rPr lang="en-US" sz="2800" dirty="0">
                <a:solidFill>
                  <a:srgbClr val="002060"/>
                </a:solidFill>
              </a:rPr>
              <a:t>Reckless Driving or Reckless Endangerment involving operating a motor vehicle </a:t>
            </a:r>
            <a:r>
              <a:rPr lang="en-US" sz="2800" dirty="0">
                <a:solidFill>
                  <a:srgbClr val="FFFF00"/>
                </a:solidFill>
              </a:rPr>
              <a:t>– 6 Pts.</a:t>
            </a:r>
          </a:p>
          <a:p>
            <a:r>
              <a:rPr lang="en-US" sz="2800" dirty="0">
                <a:solidFill>
                  <a:srgbClr val="002060"/>
                </a:solidFill>
              </a:rPr>
              <a:t>Admin Per Se (Refusal of BAC </a:t>
            </a:r>
            <a:r>
              <a:rPr lang="en-US" sz="2800" dirty="0" smtClean="0">
                <a:solidFill>
                  <a:srgbClr val="002060"/>
                </a:solidFill>
              </a:rPr>
              <a:t>test or Failure </a:t>
            </a:r>
            <a:r>
              <a:rPr lang="en-US" sz="2800" dirty="0">
                <a:solidFill>
                  <a:srgbClr val="002060"/>
                </a:solidFill>
              </a:rPr>
              <a:t>of BAC) </a:t>
            </a:r>
            <a:r>
              <a:rPr lang="en-US" sz="2800" dirty="0">
                <a:solidFill>
                  <a:srgbClr val="FFFF00"/>
                </a:solidFill>
              </a:rPr>
              <a:t>- 6 Pts.</a:t>
            </a:r>
          </a:p>
          <a:p>
            <a:r>
              <a:rPr lang="en-US" sz="2800" dirty="0">
                <a:solidFill>
                  <a:srgbClr val="002060"/>
                </a:solidFill>
              </a:rPr>
              <a:t>Failure to yield right of way </a:t>
            </a:r>
            <a:r>
              <a:rPr lang="en-US" sz="2800" dirty="0">
                <a:solidFill>
                  <a:srgbClr val="FFFF00"/>
                </a:solidFill>
              </a:rPr>
              <a:t>– 5 Pts.</a:t>
            </a:r>
          </a:p>
          <a:p>
            <a:r>
              <a:rPr lang="en-US" sz="2800" dirty="0">
                <a:solidFill>
                  <a:srgbClr val="002060"/>
                </a:solidFill>
              </a:rPr>
              <a:t>Passing a stopped </a:t>
            </a:r>
            <a:r>
              <a:rPr lang="en-US" sz="2800" dirty="0" smtClean="0">
                <a:solidFill>
                  <a:srgbClr val="002060"/>
                </a:solidFill>
              </a:rPr>
              <a:t>school bus </a:t>
            </a:r>
            <a:r>
              <a:rPr lang="en-US" sz="2800" dirty="0" smtClean="0">
                <a:solidFill>
                  <a:srgbClr val="FFFF00"/>
                </a:solidFill>
              </a:rPr>
              <a:t>– 5 Pts.</a:t>
            </a:r>
            <a:endParaRPr lang="en-US" sz="2800" dirty="0">
              <a:solidFill>
                <a:srgbClr val="FFFF00"/>
              </a:solidFill>
            </a:endParaRPr>
          </a:p>
          <a:p>
            <a:r>
              <a:rPr lang="en-US" sz="2800" dirty="0">
                <a:solidFill>
                  <a:srgbClr val="002060"/>
                </a:solidFill>
              </a:rPr>
              <a:t>Speeding 26 MPH or more over the </a:t>
            </a:r>
            <a:r>
              <a:rPr lang="en-US" sz="2800" dirty="0" smtClean="0">
                <a:solidFill>
                  <a:srgbClr val="002060"/>
                </a:solidFill>
              </a:rPr>
              <a:t>speed </a:t>
            </a:r>
            <a:r>
              <a:rPr lang="en-US" sz="2800" dirty="0">
                <a:solidFill>
                  <a:srgbClr val="002060"/>
                </a:solidFill>
              </a:rPr>
              <a:t>limit </a:t>
            </a:r>
            <a:r>
              <a:rPr lang="en-US" sz="2800" dirty="0">
                <a:solidFill>
                  <a:srgbClr val="FFFF00"/>
                </a:solidFill>
              </a:rPr>
              <a:t>– 5 Pts.</a:t>
            </a:r>
          </a:p>
          <a:p>
            <a:endParaRPr lang="en-US" sz="21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834" y="4572000"/>
            <a:ext cx="1337553" cy="1263493"/>
          </a:xfrm>
          <a:prstGeom prst="rect">
            <a:avLst/>
          </a:prstGeom>
        </p:spPr>
      </p:pic>
    </p:spTree>
    <p:extLst>
      <p:ext uri="{BB962C8B-B14F-4D97-AF65-F5344CB8AC3E}">
        <p14:creationId xmlns:p14="http://schemas.microsoft.com/office/powerpoint/2010/main" val="43544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1"/>
            <a:ext cx="7162800" cy="1219200"/>
          </a:xfrm>
        </p:spPr>
        <p:txBody>
          <a:bodyPr>
            <a:normAutofit fontScale="90000"/>
          </a:bodyPr>
          <a:lstStyle/>
          <a:p>
            <a:r>
              <a:rPr lang="en-US" dirty="0" smtClean="0"/>
              <a:t>Violations Worth 3 to 4 Points (Moderate)</a:t>
            </a:r>
            <a:endParaRPr lang="en-US" dirty="0"/>
          </a:p>
        </p:txBody>
      </p:sp>
      <p:sp>
        <p:nvSpPr>
          <p:cNvPr id="3" name="Content Placeholder 2"/>
          <p:cNvSpPr>
            <a:spLocks noGrp="1"/>
          </p:cNvSpPr>
          <p:nvPr>
            <p:ph idx="1"/>
          </p:nvPr>
        </p:nvSpPr>
        <p:spPr>
          <a:xfrm>
            <a:off x="381000" y="1905000"/>
            <a:ext cx="7620000" cy="4648200"/>
          </a:xfrm>
        </p:spPr>
        <p:txBody>
          <a:bodyPr>
            <a:noAutofit/>
          </a:bodyPr>
          <a:lstStyle/>
          <a:p>
            <a:r>
              <a:rPr lang="en-US" sz="2600" dirty="0">
                <a:solidFill>
                  <a:srgbClr val="002060"/>
                </a:solidFill>
              </a:rPr>
              <a:t>Driving on the wrong side of the road </a:t>
            </a:r>
            <a:r>
              <a:rPr lang="en-US" sz="2600" dirty="0">
                <a:solidFill>
                  <a:srgbClr val="FFFF00"/>
                </a:solidFill>
              </a:rPr>
              <a:t>– 4 Pts.</a:t>
            </a:r>
          </a:p>
          <a:p>
            <a:r>
              <a:rPr lang="en-US" sz="2600" dirty="0">
                <a:solidFill>
                  <a:srgbClr val="002060"/>
                </a:solidFill>
              </a:rPr>
              <a:t>Illegal Passing </a:t>
            </a:r>
            <a:r>
              <a:rPr lang="en-US" sz="2600" dirty="0">
                <a:solidFill>
                  <a:srgbClr val="FFFF00"/>
                </a:solidFill>
              </a:rPr>
              <a:t>– 4 Pts.</a:t>
            </a:r>
          </a:p>
          <a:p>
            <a:r>
              <a:rPr lang="en-US" sz="2600" dirty="0">
                <a:solidFill>
                  <a:srgbClr val="002060"/>
                </a:solidFill>
              </a:rPr>
              <a:t>Following to closely </a:t>
            </a:r>
            <a:r>
              <a:rPr lang="en-US" sz="2600" dirty="0">
                <a:solidFill>
                  <a:srgbClr val="FFFF00"/>
                </a:solidFill>
              </a:rPr>
              <a:t>– 3 Pts.</a:t>
            </a:r>
          </a:p>
          <a:p>
            <a:r>
              <a:rPr lang="en-US" sz="2600" dirty="0">
                <a:solidFill>
                  <a:srgbClr val="002060"/>
                </a:solidFill>
              </a:rPr>
              <a:t>Disregarding a traffic control device (stop sign or traffic light) </a:t>
            </a:r>
            <a:r>
              <a:rPr lang="en-US" sz="2600" dirty="0">
                <a:solidFill>
                  <a:srgbClr val="FFFF00"/>
                </a:solidFill>
              </a:rPr>
              <a:t>– 3 Pts.</a:t>
            </a:r>
          </a:p>
          <a:p>
            <a:r>
              <a:rPr lang="en-US" sz="2600" dirty="0">
                <a:solidFill>
                  <a:srgbClr val="002060"/>
                </a:solidFill>
              </a:rPr>
              <a:t>Failure to Obey Construction/Maintenance Zone Markers/Flagmen/Police Officer/Restricted Lane </a:t>
            </a:r>
            <a:r>
              <a:rPr lang="en-US" sz="2600" dirty="0">
                <a:solidFill>
                  <a:srgbClr val="FFFF00"/>
                </a:solidFill>
              </a:rPr>
              <a:t>– 3 Pts.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936" y="2559792"/>
            <a:ext cx="1373366" cy="3516549"/>
          </a:xfrm>
          <a:prstGeom prst="rect">
            <a:avLst/>
          </a:prstGeom>
        </p:spPr>
      </p:pic>
    </p:spTree>
    <p:extLst>
      <p:ext uri="{BB962C8B-B14F-4D97-AF65-F5344CB8AC3E}">
        <p14:creationId xmlns:p14="http://schemas.microsoft.com/office/powerpoint/2010/main" val="89716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6781800" cy="1632221"/>
          </a:xfrm>
        </p:spPr>
        <p:txBody>
          <a:bodyPr/>
          <a:lstStyle/>
          <a:p>
            <a:r>
              <a:rPr lang="en-US" dirty="0" smtClean="0"/>
              <a:t>Minor Violations all worth </a:t>
            </a:r>
            <a:r>
              <a:rPr lang="en-US" dirty="0" smtClean="0">
                <a:solidFill>
                  <a:srgbClr val="FFFF00"/>
                </a:solidFill>
              </a:rPr>
              <a:t>2 Pts.</a:t>
            </a:r>
            <a:endParaRPr lang="en-US" dirty="0">
              <a:solidFill>
                <a:srgbClr val="FFFF00"/>
              </a:solidFill>
            </a:endParaRPr>
          </a:p>
        </p:txBody>
      </p:sp>
      <p:sp>
        <p:nvSpPr>
          <p:cNvPr id="3" name="Content Placeholder 2"/>
          <p:cNvSpPr>
            <a:spLocks noGrp="1"/>
          </p:cNvSpPr>
          <p:nvPr>
            <p:ph idx="1"/>
          </p:nvPr>
        </p:nvSpPr>
        <p:spPr>
          <a:xfrm>
            <a:off x="1028700" y="2514600"/>
            <a:ext cx="7200900" cy="4038600"/>
          </a:xfrm>
        </p:spPr>
        <p:txBody>
          <a:bodyPr>
            <a:noAutofit/>
          </a:bodyPr>
          <a:lstStyle/>
          <a:p>
            <a:r>
              <a:rPr lang="en-US" sz="2800" dirty="0">
                <a:solidFill>
                  <a:srgbClr val="002060"/>
                </a:solidFill>
              </a:rPr>
              <a:t>Inability to Control a </a:t>
            </a:r>
            <a:r>
              <a:rPr lang="en-US" sz="2800" dirty="0" smtClean="0">
                <a:solidFill>
                  <a:srgbClr val="002060"/>
                </a:solidFill>
              </a:rPr>
              <a:t>Vehicle</a:t>
            </a:r>
            <a:endParaRPr lang="en-US" sz="2800" dirty="0">
              <a:solidFill>
                <a:srgbClr val="002060"/>
              </a:solidFill>
            </a:endParaRPr>
          </a:p>
          <a:p>
            <a:r>
              <a:rPr lang="en-US" sz="2800" dirty="0">
                <a:solidFill>
                  <a:srgbClr val="002060"/>
                </a:solidFill>
              </a:rPr>
              <a:t>Improper Lane </a:t>
            </a:r>
            <a:r>
              <a:rPr lang="en-US" sz="2800" dirty="0" smtClean="0">
                <a:solidFill>
                  <a:srgbClr val="002060"/>
                </a:solidFill>
              </a:rPr>
              <a:t>Violation</a:t>
            </a:r>
            <a:endParaRPr lang="en-US" sz="2800" dirty="0">
              <a:solidFill>
                <a:srgbClr val="002060"/>
              </a:solidFill>
            </a:endParaRPr>
          </a:p>
          <a:p>
            <a:r>
              <a:rPr lang="en-US" sz="2800" dirty="0">
                <a:solidFill>
                  <a:srgbClr val="002060"/>
                </a:solidFill>
              </a:rPr>
              <a:t>Speeding Violation to Include 1 – 25 mph. Over Speed </a:t>
            </a:r>
            <a:r>
              <a:rPr lang="en-US" sz="2800" dirty="0" smtClean="0">
                <a:solidFill>
                  <a:srgbClr val="002060"/>
                </a:solidFill>
              </a:rPr>
              <a:t>Limit</a:t>
            </a:r>
            <a:endParaRPr lang="en-US" sz="2800" dirty="0">
              <a:solidFill>
                <a:srgbClr val="002060"/>
              </a:solidFill>
            </a:endParaRPr>
          </a:p>
          <a:p>
            <a:r>
              <a:rPr lang="en-US" sz="2800" dirty="0">
                <a:solidFill>
                  <a:srgbClr val="002060"/>
                </a:solidFill>
              </a:rPr>
              <a:t>Drinking Alcohol While Operating a </a:t>
            </a:r>
            <a:r>
              <a:rPr lang="en-US" sz="2800" dirty="0" smtClean="0">
                <a:solidFill>
                  <a:srgbClr val="002060"/>
                </a:solidFill>
              </a:rPr>
              <a:t>Vehicle</a:t>
            </a:r>
            <a:endParaRPr lang="en-US" sz="2800" dirty="0">
              <a:solidFill>
                <a:srgbClr val="002060"/>
              </a:solidFill>
            </a:endParaRPr>
          </a:p>
          <a:p>
            <a:r>
              <a:rPr lang="en-US" sz="2800" dirty="0">
                <a:solidFill>
                  <a:srgbClr val="002060"/>
                </a:solidFill>
              </a:rPr>
              <a:t>Improper Operation of a Motorcycle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8462" y="1371600"/>
            <a:ext cx="1659174" cy="1659174"/>
          </a:xfrm>
          <a:prstGeom prst="rect">
            <a:avLst/>
          </a:prstGeom>
        </p:spPr>
      </p:pic>
    </p:spTree>
    <p:extLst>
      <p:ext uri="{BB962C8B-B14F-4D97-AF65-F5344CB8AC3E}">
        <p14:creationId xmlns:p14="http://schemas.microsoft.com/office/powerpoint/2010/main" val="66846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6934200" cy="1526838"/>
          </a:xfrm>
        </p:spPr>
        <p:txBody>
          <a:bodyPr/>
          <a:lstStyle/>
          <a:p>
            <a:r>
              <a:rPr lang="en-US" dirty="0"/>
              <a:t>Minor Violations all worth </a:t>
            </a:r>
            <a:r>
              <a:rPr lang="en-US" dirty="0">
                <a:solidFill>
                  <a:srgbClr val="FFFF00"/>
                </a:solidFill>
              </a:rPr>
              <a:t>2 Pts</a:t>
            </a:r>
            <a:r>
              <a:rPr lang="en-US" dirty="0" smtClean="0">
                <a:solidFill>
                  <a:srgbClr val="FFFF00"/>
                </a:solidFill>
              </a:rPr>
              <a:t>. </a:t>
            </a:r>
            <a:r>
              <a:rPr lang="en-US" dirty="0" smtClean="0"/>
              <a:t>(Cont.)</a:t>
            </a:r>
            <a:endParaRPr lang="en-US" dirty="0"/>
          </a:p>
        </p:txBody>
      </p:sp>
      <p:sp>
        <p:nvSpPr>
          <p:cNvPr id="3" name="Content Placeholder 2"/>
          <p:cNvSpPr>
            <a:spLocks noGrp="1"/>
          </p:cNvSpPr>
          <p:nvPr>
            <p:ph idx="1"/>
          </p:nvPr>
        </p:nvSpPr>
        <p:spPr>
          <a:xfrm>
            <a:off x="533400" y="1907838"/>
            <a:ext cx="7696200" cy="4340562"/>
          </a:xfrm>
        </p:spPr>
        <p:txBody>
          <a:bodyPr>
            <a:normAutofit fontScale="92500" lnSpcReduction="20000"/>
          </a:bodyPr>
          <a:lstStyle/>
          <a:p>
            <a:r>
              <a:rPr lang="en-US" sz="3000" dirty="0">
                <a:solidFill>
                  <a:srgbClr val="002060"/>
                </a:solidFill>
              </a:rPr>
              <a:t>Emergency Vehicle Violation</a:t>
            </a:r>
          </a:p>
          <a:p>
            <a:endParaRPr lang="en-US" sz="3000" dirty="0">
              <a:solidFill>
                <a:srgbClr val="002060"/>
              </a:solidFill>
            </a:endParaRPr>
          </a:p>
          <a:p>
            <a:r>
              <a:rPr lang="en-US" sz="3000" dirty="0">
                <a:solidFill>
                  <a:srgbClr val="002060"/>
                </a:solidFill>
              </a:rPr>
              <a:t>Failure to Signal/Use Incorrect Turn Signal</a:t>
            </a:r>
          </a:p>
          <a:p>
            <a:endParaRPr lang="en-US" sz="3000" dirty="0">
              <a:solidFill>
                <a:srgbClr val="002060"/>
              </a:solidFill>
            </a:endParaRPr>
          </a:p>
          <a:p>
            <a:r>
              <a:rPr lang="en-US" sz="3000" dirty="0">
                <a:solidFill>
                  <a:srgbClr val="002060"/>
                </a:solidFill>
              </a:rPr>
              <a:t>Making an Improper Turn</a:t>
            </a:r>
          </a:p>
          <a:p>
            <a:endParaRPr lang="en-US" sz="3000" dirty="0">
              <a:solidFill>
                <a:srgbClr val="002060"/>
              </a:solidFill>
            </a:endParaRPr>
          </a:p>
          <a:p>
            <a:r>
              <a:rPr lang="en-US" sz="3000" dirty="0">
                <a:solidFill>
                  <a:srgbClr val="002060"/>
                </a:solidFill>
              </a:rPr>
              <a:t>Coasting </a:t>
            </a:r>
          </a:p>
          <a:p>
            <a:endParaRPr lang="en-US" sz="3000" dirty="0">
              <a:solidFill>
                <a:srgbClr val="002060"/>
              </a:solidFill>
            </a:endParaRPr>
          </a:p>
          <a:p>
            <a:r>
              <a:rPr lang="en-US" sz="3000" dirty="0">
                <a:solidFill>
                  <a:srgbClr val="002060"/>
                </a:solidFill>
              </a:rPr>
              <a:t>Unsafe Operation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3726910"/>
            <a:ext cx="1789522" cy="2794271"/>
          </a:xfrm>
          <a:prstGeom prst="rect">
            <a:avLst/>
          </a:prstGeom>
        </p:spPr>
      </p:pic>
    </p:spTree>
    <p:extLst>
      <p:ext uri="{BB962C8B-B14F-4D97-AF65-F5344CB8AC3E}">
        <p14:creationId xmlns:p14="http://schemas.microsoft.com/office/powerpoint/2010/main" val="101218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trips(down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strips(downLeft)">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strips(downLeft)">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1"/>
            <a:ext cx="7162800" cy="1447800"/>
          </a:xfrm>
        </p:spPr>
        <p:txBody>
          <a:bodyPr/>
          <a:lstStyle/>
          <a:p>
            <a:r>
              <a:rPr lang="en-US" dirty="0" smtClean="0"/>
              <a:t>Point Accumulation Suspension Period</a:t>
            </a:r>
            <a:endParaRPr lang="en-US" dirty="0"/>
          </a:p>
        </p:txBody>
      </p:sp>
      <p:sp>
        <p:nvSpPr>
          <p:cNvPr id="3" name="Content Placeholder 2"/>
          <p:cNvSpPr>
            <a:spLocks noGrp="1"/>
          </p:cNvSpPr>
          <p:nvPr>
            <p:ph idx="1"/>
          </p:nvPr>
        </p:nvSpPr>
        <p:spPr>
          <a:xfrm>
            <a:off x="1028700" y="2743200"/>
            <a:ext cx="7734300" cy="3429000"/>
          </a:xfrm>
        </p:spPr>
        <p:txBody>
          <a:bodyPr>
            <a:noAutofit/>
          </a:bodyPr>
          <a:lstStyle/>
          <a:p>
            <a:r>
              <a:rPr lang="en-US" sz="2400" dirty="0" smtClean="0">
                <a:solidFill>
                  <a:srgbClr val="002060"/>
                </a:solidFill>
              </a:rPr>
              <a:t>12 – 14 Points in a 2-year period              </a:t>
            </a:r>
            <a:r>
              <a:rPr lang="en-US" sz="2400" dirty="0" smtClean="0">
                <a:solidFill>
                  <a:srgbClr val="FFFF00"/>
                </a:solidFill>
              </a:rPr>
              <a:t>60 days</a:t>
            </a:r>
            <a:endParaRPr lang="en-US" sz="2400" dirty="0" smtClean="0"/>
          </a:p>
          <a:p>
            <a:r>
              <a:rPr lang="en-US" sz="2400" dirty="0" smtClean="0">
                <a:solidFill>
                  <a:srgbClr val="002060"/>
                </a:solidFill>
              </a:rPr>
              <a:t>15– 17 Points in a 2-year period		        </a:t>
            </a:r>
            <a:r>
              <a:rPr lang="en-US" sz="2400" dirty="0" smtClean="0">
                <a:solidFill>
                  <a:srgbClr val="FFFF00"/>
                </a:solidFill>
              </a:rPr>
              <a:t>90 days</a:t>
            </a:r>
            <a:endParaRPr lang="en-US" sz="2400" dirty="0" smtClean="0"/>
          </a:p>
          <a:p>
            <a:r>
              <a:rPr lang="en-US" sz="2400" dirty="0" smtClean="0">
                <a:solidFill>
                  <a:srgbClr val="002060"/>
                </a:solidFill>
              </a:rPr>
              <a:t>18– 20 Points in a 2-year period      		  </a:t>
            </a:r>
            <a:r>
              <a:rPr lang="en-US" sz="2400" dirty="0" smtClean="0">
                <a:solidFill>
                  <a:srgbClr val="FFFF00"/>
                </a:solidFill>
              </a:rPr>
              <a:t>120 days</a:t>
            </a:r>
            <a:endParaRPr lang="en-US" sz="2400" dirty="0" smtClean="0"/>
          </a:p>
          <a:p>
            <a:r>
              <a:rPr lang="en-US" sz="2400" dirty="0" smtClean="0">
                <a:solidFill>
                  <a:srgbClr val="002060"/>
                </a:solidFill>
              </a:rPr>
              <a:t>21 – 23 Points in a 2-year period		        </a:t>
            </a:r>
            <a:r>
              <a:rPr lang="en-US" sz="2400" dirty="0" smtClean="0">
                <a:solidFill>
                  <a:srgbClr val="FFFF00"/>
                </a:solidFill>
              </a:rPr>
              <a:t>180 days</a:t>
            </a:r>
            <a:endParaRPr lang="en-US" sz="2400" dirty="0" smtClean="0"/>
          </a:p>
          <a:p>
            <a:r>
              <a:rPr lang="en-US" sz="2400" dirty="0" smtClean="0">
                <a:solidFill>
                  <a:srgbClr val="002060"/>
                </a:solidFill>
              </a:rPr>
              <a:t>24 and above points in a 2-year period </a:t>
            </a:r>
            <a:r>
              <a:rPr lang="en-US" sz="2400" dirty="0" smtClean="0">
                <a:solidFill>
                  <a:srgbClr val="FFFF00"/>
                </a:solidFill>
              </a:rPr>
              <a:t>365 days</a:t>
            </a:r>
            <a:endParaRPr lang="en-US" sz="2400" dirty="0">
              <a:solidFill>
                <a:srgbClr val="FFFF00"/>
              </a:solidFill>
            </a:endParaRPr>
          </a:p>
        </p:txBody>
      </p:sp>
    </p:spTree>
    <p:extLst>
      <p:ext uri="{BB962C8B-B14F-4D97-AF65-F5344CB8AC3E}">
        <p14:creationId xmlns:p14="http://schemas.microsoft.com/office/powerpoint/2010/main" val="23343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680" y="1853248"/>
            <a:ext cx="7983840" cy="4490911"/>
          </a:xfrm>
        </p:spPr>
      </p:pic>
      <p:sp>
        <p:nvSpPr>
          <p:cNvPr id="5" name="TextBox 4"/>
          <p:cNvSpPr txBox="1"/>
          <p:nvPr/>
        </p:nvSpPr>
        <p:spPr>
          <a:xfrm rot="20104854">
            <a:off x="-30510" y="3445697"/>
            <a:ext cx="9208749" cy="1200329"/>
          </a:xfrm>
          <a:prstGeom prst="rect">
            <a:avLst/>
          </a:prstGeom>
          <a:noFill/>
        </p:spPr>
        <p:txBody>
          <a:bodyPr wrap="square" rtlCol="0">
            <a:spAutoFit/>
          </a:bodyPr>
          <a:lstStyle/>
          <a:p>
            <a:pPr algn="ctr"/>
            <a:r>
              <a:rPr lang="en-US" sz="7200" b="1" dirty="0">
                <a:solidFill>
                  <a:srgbClr val="FF0000"/>
                </a:solidFill>
              </a:rPr>
              <a:t>SUSPENDED</a:t>
            </a:r>
          </a:p>
        </p:txBody>
      </p:sp>
    </p:spTree>
    <p:extLst>
      <p:ext uri="{BB962C8B-B14F-4D97-AF65-F5344CB8AC3E}">
        <p14:creationId xmlns:p14="http://schemas.microsoft.com/office/powerpoint/2010/main" val="153308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7055380" cy="995082"/>
          </a:xfrm>
        </p:spPr>
        <p:txBody>
          <a:bodyPr/>
          <a:lstStyle/>
          <a:p>
            <a:r>
              <a:rPr lang="en-US" smtClean="0"/>
              <a:t>Reinstatement Fees</a:t>
            </a:r>
            <a:endParaRPr lang="en-US" dirty="0"/>
          </a:p>
        </p:txBody>
      </p:sp>
      <p:sp>
        <p:nvSpPr>
          <p:cNvPr id="3" name="Content Placeholder 2"/>
          <p:cNvSpPr>
            <a:spLocks noGrp="1"/>
          </p:cNvSpPr>
          <p:nvPr>
            <p:ph idx="1"/>
          </p:nvPr>
        </p:nvSpPr>
        <p:spPr>
          <a:xfrm>
            <a:off x="827700" y="1447801"/>
            <a:ext cx="7249500" cy="4800606"/>
          </a:xfrm>
        </p:spPr>
        <p:txBody>
          <a:bodyPr/>
          <a:lstStyle/>
          <a:p>
            <a:r>
              <a:rPr lang="en-US" sz="2800" dirty="0" smtClean="0"/>
              <a:t>Any license disqualification will require at minimum a $100 reinstatement fee.</a:t>
            </a:r>
          </a:p>
          <a:p>
            <a:endParaRPr lang="en-US" sz="2800" dirty="0" smtClean="0"/>
          </a:p>
          <a:p>
            <a:r>
              <a:rPr lang="en-US" sz="2800" dirty="0" smtClean="0"/>
              <a:t>The Fee will increase depending upon the reason for revocation, cancellation, or suspension.</a:t>
            </a:r>
          </a:p>
          <a:p>
            <a:pPr lvl="1"/>
            <a:r>
              <a:rPr lang="en-US" sz="2800" dirty="0" smtClean="0"/>
              <a:t>Example:  Alcohol or Drug related offenses will be $275.</a:t>
            </a:r>
          </a:p>
          <a:p>
            <a:endParaRPr lang="en-US" dirty="0" smtClean="0"/>
          </a:p>
        </p:txBody>
      </p:sp>
    </p:spTree>
    <p:extLst>
      <p:ext uri="{BB962C8B-B14F-4D97-AF65-F5344CB8AC3E}">
        <p14:creationId xmlns:p14="http://schemas.microsoft.com/office/powerpoint/2010/main" val="920545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696200" cy="1581961"/>
          </a:xfrm>
        </p:spPr>
        <p:txBody>
          <a:bodyPr/>
          <a:lstStyle/>
          <a:p>
            <a:r>
              <a:rPr lang="en-US" dirty="0" smtClean="0"/>
              <a:t>Upon receipt of notice of suspension</a:t>
            </a:r>
            <a:endParaRPr lang="en-US" dirty="0"/>
          </a:p>
        </p:txBody>
      </p:sp>
      <p:sp>
        <p:nvSpPr>
          <p:cNvPr id="3" name="Content Placeholder 2"/>
          <p:cNvSpPr>
            <a:spLocks noGrp="1"/>
          </p:cNvSpPr>
          <p:nvPr>
            <p:ph idx="1"/>
          </p:nvPr>
        </p:nvSpPr>
        <p:spPr>
          <a:xfrm>
            <a:off x="1028700" y="2039161"/>
            <a:ext cx="7200900" cy="3589506"/>
          </a:xfrm>
        </p:spPr>
        <p:txBody>
          <a:bodyPr>
            <a:noAutofit/>
          </a:bodyPr>
          <a:lstStyle/>
          <a:p>
            <a:r>
              <a:rPr lang="en-US" sz="2400" dirty="0">
                <a:solidFill>
                  <a:srgbClr val="002060"/>
                </a:solidFill>
              </a:rPr>
              <a:t>The driver may request a pre-suspension or administrative hearing in the county of his/her residence before an agent of the Director of Public Safety.</a:t>
            </a:r>
          </a:p>
          <a:p>
            <a:r>
              <a:rPr lang="en-US" sz="2400" dirty="0">
                <a:solidFill>
                  <a:srgbClr val="002060"/>
                </a:solidFill>
              </a:rPr>
              <a:t>The purpose of the hearing is to permit the Licensee to present any legal or lawful reason why the suspension should not be imposed, or to determine if the Licensee is a candidate for a probationary status.</a:t>
            </a:r>
          </a:p>
          <a:p>
            <a:r>
              <a:rPr lang="en-US" sz="2400" dirty="0">
                <a:solidFill>
                  <a:srgbClr val="002060"/>
                </a:solidFill>
              </a:rPr>
              <a:t>Request must be made within 10 calendar days of the “notice mail date”.</a:t>
            </a:r>
          </a:p>
        </p:txBody>
      </p:sp>
    </p:spTree>
    <p:extLst>
      <p:ext uri="{BB962C8B-B14F-4D97-AF65-F5344CB8AC3E}">
        <p14:creationId xmlns:p14="http://schemas.microsoft.com/office/powerpoint/2010/main" val="161611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381001"/>
            <a:ext cx="7200900" cy="1687344"/>
          </a:xfrm>
        </p:spPr>
        <p:txBody>
          <a:bodyPr/>
          <a:lstStyle/>
          <a:p>
            <a:r>
              <a:rPr lang="en-US" dirty="0" smtClean="0"/>
              <a:t>Where to send hearing requests</a:t>
            </a:r>
            <a:endParaRPr lang="en-US" dirty="0"/>
          </a:p>
        </p:txBody>
      </p:sp>
      <p:sp>
        <p:nvSpPr>
          <p:cNvPr id="3" name="Content Placeholder 2"/>
          <p:cNvSpPr>
            <a:spLocks noGrp="1"/>
          </p:cNvSpPr>
          <p:nvPr>
            <p:ph idx="1"/>
          </p:nvPr>
        </p:nvSpPr>
        <p:spPr>
          <a:xfrm>
            <a:off x="1028700" y="2068344"/>
            <a:ext cx="7200900" cy="3189457"/>
          </a:xfrm>
        </p:spPr>
        <p:txBody>
          <a:bodyPr>
            <a:normAutofit/>
          </a:bodyPr>
          <a:lstStyle/>
          <a:p>
            <a:pPr marL="0" indent="0" algn="ctr">
              <a:buNone/>
            </a:pPr>
            <a:r>
              <a:rPr lang="en-US" sz="3000" dirty="0">
                <a:solidFill>
                  <a:srgbClr val="002060"/>
                </a:solidFill>
              </a:rPr>
              <a:t>Driver License Division</a:t>
            </a:r>
          </a:p>
          <a:p>
            <a:pPr marL="0" indent="0" algn="ctr">
              <a:buNone/>
            </a:pPr>
            <a:r>
              <a:rPr lang="en-US" sz="3000" dirty="0">
                <a:solidFill>
                  <a:srgbClr val="002060"/>
                </a:solidFill>
              </a:rPr>
              <a:t>P.O. Box 1471</a:t>
            </a:r>
          </a:p>
          <a:p>
            <a:pPr marL="0" indent="0" algn="ctr">
              <a:buNone/>
            </a:pPr>
            <a:r>
              <a:rPr lang="en-US" sz="3000" dirty="0">
                <a:solidFill>
                  <a:srgbClr val="002060"/>
                </a:solidFill>
              </a:rPr>
              <a:t>Montgomery, AL 36102-1471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45" y="4300540"/>
            <a:ext cx="3854955" cy="22526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0366" y="4300539"/>
            <a:ext cx="5603634" cy="2252661"/>
          </a:xfrm>
          <a:prstGeom prst="rect">
            <a:avLst/>
          </a:prstGeom>
        </p:spPr>
      </p:pic>
    </p:spTree>
    <p:extLst>
      <p:ext uri="{BB962C8B-B14F-4D97-AF65-F5344CB8AC3E}">
        <p14:creationId xmlns:p14="http://schemas.microsoft.com/office/powerpoint/2010/main" val="2030695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1"/>
            <a:ext cx="7200900" cy="1066799"/>
          </a:xfrm>
        </p:spPr>
        <p:txBody>
          <a:bodyPr/>
          <a:lstStyle/>
          <a:p>
            <a:pPr algn="ctr"/>
            <a:r>
              <a:rPr lang="en-US" dirty="0" smtClean="0"/>
              <a:t>Remember</a:t>
            </a:r>
            <a:endParaRPr lang="en-US" dirty="0"/>
          </a:p>
        </p:txBody>
      </p:sp>
      <p:sp>
        <p:nvSpPr>
          <p:cNvPr id="3" name="Content Placeholder 2"/>
          <p:cNvSpPr>
            <a:spLocks noGrp="1"/>
          </p:cNvSpPr>
          <p:nvPr>
            <p:ph idx="1"/>
          </p:nvPr>
        </p:nvSpPr>
        <p:spPr/>
        <p:txBody>
          <a:bodyPr>
            <a:normAutofit/>
          </a:bodyPr>
          <a:lstStyle/>
          <a:p>
            <a:pPr marL="0" indent="0">
              <a:buNone/>
            </a:pPr>
            <a:r>
              <a:rPr lang="en-US" sz="3000" dirty="0">
                <a:solidFill>
                  <a:srgbClr val="002060"/>
                </a:solidFill>
              </a:rPr>
              <a:t>Reports of traffic convictions shall retain their point value for suspension purposes for a period of two years from the date of conviction but remain on a drivers record forever.</a:t>
            </a:r>
          </a:p>
        </p:txBody>
      </p:sp>
    </p:spTree>
    <p:extLst>
      <p:ext uri="{BB962C8B-B14F-4D97-AF65-F5344CB8AC3E}">
        <p14:creationId xmlns:p14="http://schemas.microsoft.com/office/powerpoint/2010/main" val="14183738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Cancellation</a:t>
            </a:r>
            <a:endParaRPr lang="en-US" dirty="0"/>
          </a:p>
        </p:txBody>
      </p:sp>
      <p:sp>
        <p:nvSpPr>
          <p:cNvPr id="3" name="Content Placeholder 2"/>
          <p:cNvSpPr>
            <a:spLocks noGrp="1"/>
          </p:cNvSpPr>
          <p:nvPr>
            <p:ph idx="1"/>
          </p:nvPr>
        </p:nvSpPr>
        <p:spPr/>
        <p:txBody>
          <a:bodyPr>
            <a:normAutofit/>
          </a:bodyPr>
          <a:lstStyle/>
          <a:p>
            <a:r>
              <a:rPr lang="en-US" sz="2400" dirty="0" smtClean="0"/>
              <a:t>Cancellation is the </a:t>
            </a:r>
            <a:r>
              <a:rPr lang="en-US" sz="2400" b="1" u="sng" dirty="0" smtClean="0"/>
              <a:t>PERMANENT</a:t>
            </a:r>
            <a:r>
              <a:rPr lang="en-US" sz="2400" dirty="0" smtClean="0"/>
              <a:t> annulment or termination of an individual’s license by formal action by a government entity. </a:t>
            </a:r>
          </a:p>
          <a:p>
            <a:r>
              <a:rPr lang="en-US" sz="2400" dirty="0" smtClean="0"/>
              <a:t>Unlike </a:t>
            </a:r>
            <a:r>
              <a:rPr lang="en-US" sz="2400" b="1" dirty="0" smtClean="0"/>
              <a:t>REVOCATION</a:t>
            </a:r>
            <a:r>
              <a:rPr lang="en-US" sz="2400" dirty="0" smtClean="0"/>
              <a:t> or </a:t>
            </a:r>
            <a:r>
              <a:rPr lang="en-US" sz="2400" b="1" dirty="0" smtClean="0"/>
              <a:t>SUSPENSION</a:t>
            </a:r>
            <a:r>
              <a:rPr lang="en-US" sz="2400" dirty="0" smtClean="0"/>
              <a:t>, once a license is </a:t>
            </a:r>
            <a:r>
              <a:rPr lang="en-US" sz="2400" b="1" dirty="0" smtClean="0"/>
              <a:t>CANCELLED</a:t>
            </a:r>
            <a:r>
              <a:rPr lang="en-US" sz="2400" dirty="0" smtClean="0"/>
              <a:t>, it </a:t>
            </a:r>
            <a:r>
              <a:rPr lang="en-US" sz="2400" b="1" u="sng" dirty="0" smtClean="0"/>
              <a:t>CANNOT</a:t>
            </a:r>
            <a:r>
              <a:rPr lang="en-US" sz="2400" dirty="0" smtClean="0"/>
              <a:t> be reacquired.</a:t>
            </a:r>
            <a:endParaRPr 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Reasons for Cancellation:</a:t>
            </a:r>
            <a:endParaRPr lang="en-US" dirty="0"/>
          </a:p>
        </p:txBody>
      </p:sp>
      <p:sp>
        <p:nvSpPr>
          <p:cNvPr id="3" name="Content Placeholder 2"/>
          <p:cNvSpPr>
            <a:spLocks noGrp="1"/>
          </p:cNvSpPr>
          <p:nvPr>
            <p:ph idx="1"/>
          </p:nvPr>
        </p:nvSpPr>
        <p:spPr/>
        <p:txBody>
          <a:bodyPr>
            <a:normAutofit/>
          </a:bodyPr>
          <a:lstStyle/>
          <a:p>
            <a:r>
              <a:rPr lang="en-US" sz="2400" dirty="0" smtClean="0"/>
              <a:t>Failing to give correct information on a driver license application.</a:t>
            </a:r>
          </a:p>
          <a:p>
            <a:r>
              <a:rPr lang="en-US" sz="2400" dirty="0" smtClean="0"/>
              <a:t>Committing any fraud in making an application for a driver license. </a:t>
            </a:r>
          </a:p>
          <a:p>
            <a:r>
              <a:rPr lang="en-US" sz="2400" dirty="0" smtClean="0"/>
              <a:t>Example:  Providing a false name/social security number on a driver license application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Driver Registry</a:t>
            </a:r>
            <a:endParaRPr lang="en-US" dirty="0"/>
          </a:p>
        </p:txBody>
      </p:sp>
      <p:sp>
        <p:nvSpPr>
          <p:cNvPr id="3" name="Content Placeholder 2"/>
          <p:cNvSpPr>
            <a:spLocks noGrp="1"/>
          </p:cNvSpPr>
          <p:nvPr>
            <p:ph idx="1"/>
          </p:nvPr>
        </p:nvSpPr>
        <p:spPr/>
        <p:txBody>
          <a:bodyPr/>
          <a:lstStyle/>
          <a:p>
            <a:r>
              <a:rPr lang="en-US" sz="2400" dirty="0" smtClean="0"/>
              <a:t>To prevent fraud, the National Driver Registry (NDR) routinely cross-references new applicants’ information with information on previously issued licenses.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733800"/>
            <a:ext cx="2209800" cy="2743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Revocation</a:t>
            </a:r>
            <a:endParaRPr lang="en-US" dirty="0"/>
          </a:p>
        </p:txBody>
      </p:sp>
      <p:sp>
        <p:nvSpPr>
          <p:cNvPr id="3" name="Content Placeholder 2"/>
          <p:cNvSpPr>
            <a:spLocks noGrp="1"/>
          </p:cNvSpPr>
          <p:nvPr>
            <p:ph idx="1"/>
          </p:nvPr>
        </p:nvSpPr>
        <p:spPr/>
        <p:txBody>
          <a:bodyPr>
            <a:normAutofit/>
          </a:bodyPr>
          <a:lstStyle/>
          <a:p>
            <a:r>
              <a:rPr lang="en-US" sz="2400" dirty="0" smtClean="0"/>
              <a:t>Revocation is the temporary annulment of a driver license by a government entity.</a:t>
            </a:r>
          </a:p>
          <a:p>
            <a:r>
              <a:rPr lang="en-US" sz="2400" dirty="0" smtClean="0"/>
              <a:t>Drivers with revoked licenses must apply for a new license when their period of revocation expires, and must also pass the complete driver examination in order to regain driving privileges.  </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for Revocation</a:t>
            </a:r>
            <a:endParaRPr lang="en-US" dirty="0"/>
          </a:p>
        </p:txBody>
      </p:sp>
      <p:sp>
        <p:nvSpPr>
          <p:cNvPr id="3" name="Content Placeholder 2"/>
          <p:cNvSpPr>
            <a:spLocks noGrp="1"/>
          </p:cNvSpPr>
          <p:nvPr>
            <p:ph idx="1"/>
          </p:nvPr>
        </p:nvSpPr>
        <p:spPr>
          <a:xfrm>
            <a:off x="827700" y="1600201"/>
            <a:ext cx="6711654" cy="4648206"/>
          </a:xfrm>
        </p:spPr>
        <p:txBody>
          <a:bodyPr/>
          <a:lstStyle/>
          <a:p>
            <a:r>
              <a:rPr lang="en-US" sz="2400" dirty="0" smtClean="0"/>
              <a:t>Vehicular manslaughter or homicide</a:t>
            </a:r>
          </a:p>
          <a:p>
            <a:r>
              <a:rPr lang="en-US" sz="2400" dirty="0" smtClean="0"/>
              <a:t>Second DUI conviction (Alcohol)</a:t>
            </a:r>
          </a:p>
          <a:p>
            <a:r>
              <a:rPr lang="en-US" sz="2400" dirty="0" smtClean="0"/>
              <a:t>Second DUI conviction (Controlled Substance)</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505200"/>
            <a:ext cx="3429000" cy="3200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for Revocation Continued</a:t>
            </a:r>
            <a:endParaRPr lang="en-US" dirty="0"/>
          </a:p>
        </p:txBody>
      </p:sp>
      <p:sp>
        <p:nvSpPr>
          <p:cNvPr id="3" name="Content Placeholder 2"/>
          <p:cNvSpPr>
            <a:spLocks noGrp="1"/>
          </p:cNvSpPr>
          <p:nvPr>
            <p:ph idx="1"/>
          </p:nvPr>
        </p:nvSpPr>
        <p:spPr/>
        <p:txBody>
          <a:bodyPr>
            <a:normAutofit/>
          </a:bodyPr>
          <a:lstStyle/>
          <a:p>
            <a:r>
              <a:rPr lang="en-US" sz="2400" dirty="0" smtClean="0"/>
              <a:t>Operating a motor vehicle in the commission of a felony</a:t>
            </a:r>
          </a:p>
          <a:p>
            <a:r>
              <a:rPr lang="en-US" sz="2400" dirty="0" smtClean="0"/>
              <a:t>Unauthorized use of a motor vehicle belonging to another (stealing a car)</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886199"/>
            <a:ext cx="1981200" cy="2667001"/>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tint val="100000"/>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Template>
  <TotalTime>541</TotalTime>
  <Words>1067</Words>
  <Application>Microsoft Macintosh PowerPoint</Application>
  <PresentationFormat>On-screen Show (4:3)</PresentationFormat>
  <Paragraphs>113</Paragraphs>
  <Slides>32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Century Gothic</vt:lpstr>
      <vt:lpstr>Wingdings 3</vt:lpstr>
      <vt:lpstr>Arial</vt:lpstr>
      <vt:lpstr>Ion</vt:lpstr>
      <vt:lpstr>Alabama Driver Manual</vt:lpstr>
      <vt:lpstr>You May Lose Your License</vt:lpstr>
      <vt:lpstr>Reinstatement Fees</vt:lpstr>
      <vt:lpstr>Cancellation</vt:lpstr>
      <vt:lpstr>Reasons for Cancellation:</vt:lpstr>
      <vt:lpstr>National Driver Registry</vt:lpstr>
      <vt:lpstr>Revocation</vt:lpstr>
      <vt:lpstr>Reasons for Revocation</vt:lpstr>
      <vt:lpstr>Reasons for Revocation Continued</vt:lpstr>
      <vt:lpstr>Reasons for Revocation Continued</vt:lpstr>
      <vt:lpstr>SUSPENSION</vt:lpstr>
      <vt:lpstr>SUSPENSION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Alabama Drivers Point System</vt:lpstr>
      <vt:lpstr>Alabama Point System as explained by Alabama Driver License Suspension Attorney - Joseph C. Kreps Traffic Ticket Attorney in Alabama.  (2013, July 12).  Alabama Driver License Suspension Attorney - Joseph C. Kreps - Alabama Driver License Point System [Video File].  Retrieved from https://www.youtube.com/watch?v=QtIIppfVqZM  </vt:lpstr>
      <vt:lpstr>The Alabama Point System</vt:lpstr>
      <vt:lpstr>Major Violations and Point Values.</vt:lpstr>
      <vt:lpstr>Violations Worth 3 to 4 Points (Moderate)</vt:lpstr>
      <vt:lpstr>Minor Violations all worth 2 Pts.</vt:lpstr>
      <vt:lpstr>Minor Violations all worth 2 Pts. (Cont.)</vt:lpstr>
      <vt:lpstr>Point Accumulation Suspension Period</vt:lpstr>
      <vt:lpstr>PowerPoint Presentation</vt:lpstr>
      <vt:lpstr>Upon receipt of notice of suspension</vt:lpstr>
      <vt:lpstr>Where to send hearing requests</vt:lpstr>
      <vt:lpstr>Remember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May Lose Your License</dc:title>
  <dc:creator>mglasgow</dc:creator>
  <cp:lastModifiedBy>Scott Cook</cp:lastModifiedBy>
  <cp:revision>53</cp:revision>
  <dcterms:created xsi:type="dcterms:W3CDTF">2016-07-21T15:39:04Z</dcterms:created>
  <dcterms:modified xsi:type="dcterms:W3CDTF">2016-07-25T19:25:14Z</dcterms:modified>
</cp:coreProperties>
</file>