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2" r:id="rId6"/>
    <p:sldId id="263" r:id="rId7"/>
    <p:sldId id="259" r:id="rId8"/>
    <p:sldId id="264" r:id="rId9"/>
    <p:sldId id="265" r:id="rId10"/>
    <p:sldId id="266" r:id="rId11"/>
    <p:sldId id="267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20E731-3C57-4E41-AAD1-25ABD2BE814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B74652-EBF7-4893-A69D-5E1F65C2D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0E731-3C57-4E41-AAD1-25ABD2BE814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B74652-EBF7-4893-A69D-5E1F65C2D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0E731-3C57-4E41-AAD1-25ABD2BE814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B74652-EBF7-4893-A69D-5E1F65C2D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0E731-3C57-4E41-AAD1-25ABD2BE814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B74652-EBF7-4893-A69D-5E1F65C2D9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0E731-3C57-4E41-AAD1-25ABD2BE814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B74652-EBF7-4893-A69D-5E1F65C2D9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0E731-3C57-4E41-AAD1-25ABD2BE814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B74652-EBF7-4893-A69D-5E1F65C2D9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0E731-3C57-4E41-AAD1-25ABD2BE814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B74652-EBF7-4893-A69D-5E1F65C2D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0E731-3C57-4E41-AAD1-25ABD2BE814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B74652-EBF7-4893-A69D-5E1F65C2D9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20E731-3C57-4E41-AAD1-25ABD2BE814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B74652-EBF7-4893-A69D-5E1F65C2D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D20E731-3C57-4E41-AAD1-25ABD2BE814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B74652-EBF7-4893-A69D-5E1F65C2D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20E731-3C57-4E41-AAD1-25ABD2BE814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B74652-EBF7-4893-A69D-5E1F65C2D9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D20E731-3C57-4E41-AAD1-25ABD2BE814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B74652-EBF7-4893-A69D-5E1F65C2D9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Courts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 U.S. Government Chapter 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/>
              <a:t>Shaping public policy</a:t>
            </a:r>
            <a:r>
              <a:rPr lang="en-US" dirty="0"/>
              <a:t>:  (Judicial activism </a:t>
            </a:r>
            <a:r>
              <a:rPr lang="en-US" dirty="0" smtClean="0"/>
              <a:t>and </a:t>
            </a:r>
            <a:r>
              <a:rPr lang="en-US" dirty="0"/>
              <a:t>restraint</a:t>
            </a:r>
            <a:r>
              <a:rPr lang="en-US" dirty="0" smtClean="0"/>
              <a:t>) (Strict and Broad Construction)</a:t>
            </a:r>
            <a:endParaRPr lang="en-US" dirty="0"/>
          </a:p>
          <a:p>
            <a:pPr lvl="0"/>
            <a:r>
              <a:rPr lang="en-US" dirty="0"/>
              <a:t>using judicial </a:t>
            </a:r>
            <a:r>
              <a:rPr lang="en-US" dirty="0" smtClean="0"/>
              <a:t>review- power to declare unconstitutional federal or state laws and other acts </a:t>
            </a:r>
            <a:r>
              <a:rPr lang="en-US" smtClean="0"/>
              <a:t>of gov’t.</a:t>
            </a:r>
            <a:endParaRPr lang="en-US" dirty="0"/>
          </a:p>
          <a:p>
            <a:pPr lvl="0"/>
            <a:r>
              <a:rPr lang="en-US" dirty="0"/>
              <a:t>interpreting laws</a:t>
            </a:r>
          </a:p>
          <a:p>
            <a:pPr lvl="0"/>
            <a:r>
              <a:rPr lang="en-US" dirty="0"/>
              <a:t>over-ruling or reversing previous decisions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2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/>
              <a:t>Limits:</a:t>
            </a:r>
            <a:endParaRPr lang="en-US" dirty="0"/>
          </a:p>
          <a:p>
            <a:pPr lvl="0"/>
            <a:r>
              <a:rPr lang="en-US" dirty="0"/>
              <a:t>Limits on types of issues</a:t>
            </a:r>
          </a:p>
          <a:p>
            <a:pPr lvl="0"/>
            <a:r>
              <a:rPr lang="en-US" dirty="0"/>
              <a:t>Limits on types of cases  (decision will make a difference, real harm, federal question)</a:t>
            </a:r>
          </a:p>
          <a:p>
            <a:pPr lvl="0"/>
            <a:r>
              <a:rPr lang="en-US" dirty="0"/>
              <a:t>limited control of agenda (appeals)</a:t>
            </a:r>
          </a:p>
          <a:p>
            <a:pPr lvl="0"/>
            <a:r>
              <a:rPr lang="en-US" dirty="0"/>
              <a:t>Lack of enforcement (noncompliance difficult to monitor)</a:t>
            </a:r>
          </a:p>
          <a:p>
            <a:pPr lvl="0"/>
            <a:r>
              <a:rPr lang="en-US" dirty="0"/>
              <a:t>Checks and Balance (President and Congress)</a:t>
            </a:r>
          </a:p>
          <a:p>
            <a:pPr lvl="0"/>
            <a:r>
              <a:rPr lang="en-US" dirty="0"/>
              <a:t>Public Opinion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78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the Supreme Court Arrives as Decisions</a:t>
            </a:r>
          </a:p>
          <a:p>
            <a:pPr lvl="1"/>
            <a:r>
              <a:rPr lang="en-US" dirty="0" smtClean="0"/>
              <a:t>Answers Unclear</a:t>
            </a:r>
          </a:p>
          <a:p>
            <a:pPr lvl="1"/>
            <a:r>
              <a:rPr lang="en-US" dirty="0" smtClean="0"/>
              <a:t>Society is Disturbed</a:t>
            </a:r>
          </a:p>
          <a:p>
            <a:pPr lvl="1"/>
            <a:r>
              <a:rPr lang="en-US" dirty="0" smtClean="0"/>
              <a:t>Petition and Response</a:t>
            </a:r>
          </a:p>
          <a:p>
            <a:pPr lvl="1"/>
            <a:r>
              <a:rPr lang="en-US" dirty="0" smtClean="0"/>
              <a:t>Order of Seating</a:t>
            </a:r>
          </a:p>
          <a:p>
            <a:pPr lvl="1"/>
            <a:r>
              <a:rPr lang="en-US" dirty="0" smtClean="0"/>
              <a:t>Each Side Get Hour</a:t>
            </a:r>
          </a:p>
          <a:p>
            <a:pPr lvl="1"/>
            <a:r>
              <a:rPr lang="en-US" dirty="0" smtClean="0"/>
              <a:t>Opinions Assigned</a:t>
            </a:r>
          </a:p>
          <a:p>
            <a:pPr lvl="1"/>
            <a:r>
              <a:rPr lang="en-US" dirty="0" smtClean="0"/>
              <a:t>Some Change Minds</a:t>
            </a:r>
          </a:p>
          <a:p>
            <a:pPr lvl="1"/>
            <a:r>
              <a:rPr lang="en-US" dirty="0" smtClean="0"/>
              <a:t>Uniform Rule</a:t>
            </a:r>
          </a:p>
          <a:p>
            <a:pPr lvl="1"/>
            <a:r>
              <a:rPr lang="en-US" dirty="0" smtClean="0"/>
              <a:t>Freund’s View</a:t>
            </a:r>
          </a:p>
          <a:p>
            <a:pPr lvl="1"/>
            <a:r>
              <a:rPr lang="en-US" dirty="0" smtClean="0"/>
              <a:t>Consensus Needed</a:t>
            </a:r>
          </a:p>
          <a:p>
            <a:pPr lvl="1"/>
            <a:r>
              <a:rPr lang="en-US" dirty="0" smtClean="0"/>
              <a:t>Painful Accusation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Woll</a:t>
            </a:r>
            <a:r>
              <a:rPr lang="en-US" dirty="0" smtClean="0"/>
              <a:t> reading p. 448-57 by Justice William J. Brennan, Jr.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Constitutions-&gt; state and federal</a:t>
            </a:r>
          </a:p>
          <a:p>
            <a:r>
              <a:rPr lang="en-US" dirty="0" smtClean="0"/>
              <a:t>Statutes and Administrative Regulations</a:t>
            </a:r>
          </a:p>
          <a:p>
            <a:pPr lvl="1"/>
            <a:r>
              <a:rPr lang="en-US" dirty="0" smtClean="0"/>
              <a:t>Statutes-&gt; laws made by legislatures</a:t>
            </a:r>
          </a:p>
          <a:p>
            <a:pPr lvl="1"/>
            <a:r>
              <a:rPr lang="en-US" dirty="0" err="1" smtClean="0"/>
              <a:t>Admins</a:t>
            </a:r>
            <a:r>
              <a:rPr lang="en-US" dirty="0" smtClean="0"/>
              <a:t>. Regulations -&gt; issued by </a:t>
            </a:r>
            <a:r>
              <a:rPr lang="en-US" dirty="0" err="1" smtClean="0"/>
              <a:t>admins</a:t>
            </a:r>
            <a:r>
              <a:rPr lang="en-US" dirty="0" smtClean="0"/>
              <a:t>. agencies… courts may be called on to interpret</a:t>
            </a:r>
          </a:p>
          <a:p>
            <a:r>
              <a:rPr lang="en-US" dirty="0" smtClean="0"/>
              <a:t>Case Law -&gt; </a:t>
            </a:r>
            <a:r>
              <a:rPr lang="en-US" sz="2400" i="1" dirty="0" smtClean="0"/>
              <a:t>Stare </a:t>
            </a:r>
            <a:r>
              <a:rPr lang="en-US" sz="2400" i="1" dirty="0" err="1" smtClean="0"/>
              <a:t>decisis</a:t>
            </a:r>
            <a:r>
              <a:rPr lang="en-US" sz="2400" dirty="0" smtClean="0"/>
              <a:t>, U.S. case law is based on precedent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Amer. Law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Jurisdiction of Courts</a:t>
            </a:r>
          </a:p>
          <a:p>
            <a:r>
              <a:rPr lang="en-US" dirty="0" smtClean="0"/>
              <a:t>2. Supreme Court Power</a:t>
            </a:r>
          </a:p>
          <a:p>
            <a:r>
              <a:rPr lang="en-US" dirty="0" smtClean="0"/>
              <a:t>3. Due Process and Regulatory Power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Powers of the Federal Courts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Dual Court System</a:t>
            </a:r>
          </a:p>
          <a:p>
            <a:pPr lvl="1"/>
            <a:r>
              <a:rPr lang="en-US" dirty="0" smtClean="0"/>
              <a:t>State Court jurisdiction -&gt; state laws</a:t>
            </a:r>
          </a:p>
          <a:p>
            <a:pPr lvl="1"/>
            <a:r>
              <a:rPr lang="en-US" dirty="0" smtClean="0"/>
              <a:t>Federal Court jurisdiction -&gt;U.S. law, foreign treaties, interpret constitution</a:t>
            </a:r>
          </a:p>
          <a:p>
            <a:pPr lvl="1"/>
            <a:r>
              <a:rPr lang="en-US" dirty="0" smtClean="0"/>
              <a:t>Concurrent jurisdiction -&gt; state and federal</a:t>
            </a:r>
          </a:p>
          <a:p>
            <a:pPr lvl="1"/>
            <a:r>
              <a:rPr lang="en-US" dirty="0" smtClean="0"/>
              <a:t>Federal trial courts -&gt; district courts that have original jurisdiction</a:t>
            </a:r>
          </a:p>
          <a:p>
            <a:pPr lvl="1"/>
            <a:r>
              <a:rPr lang="en-US" dirty="0" smtClean="0"/>
              <a:t>Federal Court of Appeals -&gt;</a:t>
            </a:r>
            <a:r>
              <a:rPr lang="en-US" dirty="0" err="1" smtClean="0"/>
              <a:t>apellate</a:t>
            </a:r>
            <a:r>
              <a:rPr lang="en-US" dirty="0" smtClean="0"/>
              <a:t> jurisdiction -&gt; hear cases appealed from district courts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Jurisdiction of Courts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19408" y="228600"/>
            <a:ext cx="9025518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3104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31" y="762000"/>
            <a:ext cx="84173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160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Power developed from custom, usage and history</a:t>
            </a:r>
          </a:p>
          <a:p>
            <a:r>
              <a:rPr lang="en-US" dirty="0" smtClean="0"/>
              <a:t>No federal court may initiate action </a:t>
            </a:r>
          </a:p>
          <a:p>
            <a:pPr lvl="1"/>
            <a:r>
              <a:rPr lang="en-US" dirty="0" smtClean="0"/>
              <a:t>Jurisdiction:  </a:t>
            </a:r>
          </a:p>
          <a:p>
            <a:pPr lvl="2"/>
            <a:r>
              <a:rPr lang="en-US" dirty="0" smtClean="0"/>
              <a:t>Federal question (Interpret Constitution, U.S, law, treaties)</a:t>
            </a:r>
          </a:p>
          <a:p>
            <a:pPr lvl="2"/>
            <a:r>
              <a:rPr lang="en-US" dirty="0" smtClean="0"/>
              <a:t>Diversity of citizenship</a:t>
            </a:r>
          </a:p>
          <a:p>
            <a:pPr lvl="2"/>
            <a:r>
              <a:rPr lang="en-US" dirty="0" smtClean="0"/>
              <a:t>“Standing to sue”</a:t>
            </a:r>
          </a:p>
          <a:p>
            <a:pPr lvl="1"/>
            <a:r>
              <a:rPr lang="en-US" dirty="0" smtClean="0"/>
              <a:t>Types- 3 tiered</a:t>
            </a:r>
          </a:p>
          <a:p>
            <a:pPr lvl="2"/>
            <a:r>
              <a:rPr lang="en-US" dirty="0" smtClean="0"/>
              <a:t>U.S. District Courts-&gt; civil and criminal trials</a:t>
            </a:r>
          </a:p>
          <a:p>
            <a:pPr lvl="2"/>
            <a:r>
              <a:rPr lang="en-US" dirty="0" smtClean="0"/>
              <a:t>U.S. Court of Appeals-&gt; 13 courts=12 districts and 1 national appellate (Fed. Claims)-&gt; uphold, reverse or send back</a:t>
            </a:r>
          </a:p>
          <a:p>
            <a:pPr lvl="2"/>
            <a:r>
              <a:rPr lang="en-US" dirty="0" smtClean="0"/>
              <a:t>Supreme Court (Handout)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Supreme Court Power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b="1" dirty="0"/>
              <a:t>Supreme Court</a:t>
            </a:r>
            <a:endParaRPr lang="en-US" dirty="0"/>
          </a:p>
          <a:p>
            <a:r>
              <a:rPr lang="en-US" dirty="0" smtClean="0"/>
              <a:t>9 </a:t>
            </a:r>
            <a:r>
              <a:rPr lang="en-US" dirty="0"/>
              <a:t>Supreme Court Justices (8 Associates and 1 Chief) </a:t>
            </a:r>
          </a:p>
          <a:p>
            <a:r>
              <a:rPr lang="en-US" dirty="0"/>
              <a:t>Appointed by President and approved by Senate</a:t>
            </a:r>
          </a:p>
          <a:p>
            <a:r>
              <a:rPr lang="en-US" dirty="0"/>
              <a:t>Main duties:  hear and rule on cases</a:t>
            </a:r>
          </a:p>
          <a:p>
            <a:r>
              <a:rPr lang="en-US" dirty="0"/>
              <a:t>Chief provides leadership and presides over sessions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 marL="109728" indent="0">
              <a:buNone/>
            </a:pPr>
            <a:r>
              <a:rPr lang="en-US" b="1" dirty="0"/>
              <a:t>How cases reach the court:</a:t>
            </a:r>
            <a:endParaRPr lang="en-US" dirty="0"/>
          </a:p>
          <a:p>
            <a:r>
              <a:rPr lang="en-US" dirty="0"/>
              <a:t>Majority of cases referred on appeals from lower courts  (Most concern laws ruled unconstitutional)</a:t>
            </a:r>
          </a:p>
          <a:p>
            <a:r>
              <a:rPr lang="en-US" dirty="0"/>
              <a:t>Some dismissed</a:t>
            </a:r>
          </a:p>
          <a:p>
            <a:r>
              <a:rPr lang="en-US" dirty="0"/>
              <a:t>Writ of Certiorari- error or raises serious constitutional issue</a:t>
            </a:r>
          </a:p>
          <a:p>
            <a:r>
              <a:rPr lang="en-US" dirty="0"/>
              <a:t>Chief Justice puts Writ of Certiorari cases on a list for discussions—4 justices agree, case is accepted</a:t>
            </a:r>
          </a:p>
          <a:p>
            <a:r>
              <a:rPr lang="en-US" dirty="0"/>
              <a:t>Some are decided by a brief </a:t>
            </a:r>
          </a:p>
          <a:p>
            <a:r>
              <a:rPr lang="en-US" dirty="0"/>
              <a:t>2/3 never make it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Supreme Court (handout)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568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b="1" dirty="0"/>
              <a:t>Steps in deciding major cases:</a:t>
            </a:r>
            <a:endParaRPr lang="en-US" dirty="0"/>
          </a:p>
          <a:p>
            <a:r>
              <a:rPr lang="en-US" dirty="0"/>
              <a:t>Each submits a brief</a:t>
            </a:r>
          </a:p>
          <a:p>
            <a:r>
              <a:rPr lang="en-US" dirty="0"/>
              <a:t>Lawyers for each side make arguments</a:t>
            </a:r>
          </a:p>
          <a:p>
            <a:r>
              <a:rPr lang="en-US" dirty="0"/>
              <a:t>On Wed. and </a:t>
            </a:r>
            <a:r>
              <a:rPr lang="en-US" dirty="0" smtClean="0"/>
              <a:t>Fri. </a:t>
            </a:r>
            <a:r>
              <a:rPr lang="en-US" dirty="0"/>
              <a:t>the Chief Justice presides over a secret conference in which the case is summarized and recommendations are made on how to handle</a:t>
            </a:r>
          </a:p>
          <a:p>
            <a:r>
              <a:rPr lang="en-US" dirty="0"/>
              <a:t>Justices debate case, each Justice has 1 vote, majority decides</a:t>
            </a:r>
          </a:p>
          <a:p>
            <a:r>
              <a:rPr lang="en-US" dirty="0"/>
              <a:t>4 opinions:  1.  unanimous  2.  majority  3.  concurring  4.  dissenting</a:t>
            </a:r>
          </a:p>
          <a:p>
            <a:r>
              <a:rPr lang="en-US" dirty="0"/>
              <a:t>C.J. assigns justices to write opinions</a:t>
            </a:r>
          </a:p>
          <a:p>
            <a:pPr marL="109728" indent="0">
              <a:buNone/>
            </a:pPr>
            <a:r>
              <a:rPr lang="en-US" b="1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4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354</TotalTime>
  <Words>474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The Courts</vt:lpstr>
      <vt:lpstr>Sources of Amer. Law </vt:lpstr>
      <vt:lpstr>Powers of the Federal Courts</vt:lpstr>
      <vt:lpstr>Jurisdiction of Courts</vt:lpstr>
      <vt:lpstr>PowerPoint Presentation</vt:lpstr>
      <vt:lpstr>PowerPoint Presentation</vt:lpstr>
      <vt:lpstr>Supreme Court Power</vt:lpstr>
      <vt:lpstr>Supreme Court (handout)</vt:lpstr>
      <vt:lpstr>PowerPoint Presentation</vt:lpstr>
      <vt:lpstr>PowerPoint Presentation</vt:lpstr>
      <vt:lpstr>PowerPoint Presentation</vt:lpstr>
      <vt:lpstr>Woll reading p. 448-57 by Justice William J. Brennan, Jr.</vt:lpstr>
    </vt:vector>
  </TitlesOfParts>
  <Company>ASFA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Courts</dc:title>
  <dc:creator>cwalden</dc:creator>
  <cp:lastModifiedBy>Catherine Walden</cp:lastModifiedBy>
  <cp:revision>12</cp:revision>
  <dcterms:created xsi:type="dcterms:W3CDTF">2010-10-29T13:39:31Z</dcterms:created>
  <dcterms:modified xsi:type="dcterms:W3CDTF">2014-11-06T15:31:20Z</dcterms:modified>
</cp:coreProperties>
</file>