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69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8C41B0-9D11-426D-9FFA-F3A5C7077D33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F2DA66-A150-43E2-B701-CDBAD5B7D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a.org/" TargetMode="External"/><Relationship Id="rId2" Type="http://schemas.openxmlformats.org/officeDocument/2006/relationships/hyperlink" Target="http://www.aflcio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mmoncause.org/" TargetMode="External"/><Relationship Id="rId5" Type="http://schemas.openxmlformats.org/officeDocument/2006/relationships/hyperlink" Target="http://www.sierraclub.org/" TargetMode="External"/><Relationship Id="rId4" Type="http://schemas.openxmlformats.org/officeDocument/2006/relationships/hyperlink" Target="http://www.ama-assn.org/am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ssets.aarp.org/www.aarp.org_/promotions/sem/member01.html?keycode=U6TPM1&amp;packageid=&amp;componentid=&amp;whocalled=promo_enroll&amp;cmp=IVS-KNC-ACQ-PMD-ACQJOI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homas.loc.gov/home/thomas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 U.S. Government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 </a:t>
            </a:r>
            <a:br>
              <a:rPr lang="en-US" dirty="0" smtClean="0"/>
            </a:br>
            <a:r>
              <a:rPr smtClean="0"/>
              <a:t>Interest Groups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429" r="52456" b="-429"/>
          <a:stretch/>
        </p:blipFill>
        <p:spPr bwMode="auto">
          <a:xfrm rot="5400000">
            <a:off x="2276437" y="-1732039"/>
            <a:ext cx="4613122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417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05626" y="-596027"/>
            <a:ext cx="6656549" cy="8153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0706"/>
            <a:ext cx="5960110" cy="6747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10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5105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An organization whose members share common objectives and actively attempt to </a:t>
            </a:r>
            <a:r>
              <a:rPr lang="en-US" b="1" u="sng" dirty="0">
                <a:solidFill>
                  <a:srgbClr val="C00000"/>
                </a:solidFill>
              </a:rPr>
              <a:t>influence</a:t>
            </a:r>
            <a:r>
              <a:rPr lang="en-US" sz="2800" dirty="0" smtClean="0"/>
              <a:t> government policy</a:t>
            </a:r>
          </a:p>
          <a:p>
            <a:r>
              <a:rPr lang="en-US" sz="2800" dirty="0" smtClean="0"/>
              <a:t>They do not attempt to gain control of gov’t.</a:t>
            </a:r>
          </a:p>
          <a:p>
            <a:r>
              <a:rPr lang="en-US" sz="2800" dirty="0" smtClean="0"/>
              <a:t>They often employ lobbyists (communicate with policymakers)</a:t>
            </a:r>
          </a:p>
          <a:p>
            <a:r>
              <a:rPr lang="en-US" sz="2800" dirty="0" smtClean="0"/>
              <a:t>Mass movements for social change are one source of interest groups.  Ex: civil rights movement and women’s movement</a:t>
            </a:r>
          </a:p>
          <a:p>
            <a:r>
              <a:rPr lang="en-US" sz="2800" dirty="0" smtClean="0"/>
              <a:t>The formation of interest groups is encouraged by our civil liberties </a:t>
            </a:r>
            <a:r>
              <a:rPr lang="en-US" sz="2800" dirty="0" smtClean="0"/>
              <a:t>(rights of the individual) and </a:t>
            </a:r>
            <a:r>
              <a:rPr lang="en-US" sz="2800" dirty="0" smtClean="0"/>
              <a:t>our federal system of checks and balances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join Interest Groups?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Solidary</a:t>
            </a:r>
            <a:r>
              <a:rPr lang="en-US" sz="2800" dirty="0" smtClean="0"/>
              <a:t> Incentives- Social benefits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Material Incentives- economic benefits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Purposive Incentives- personal beliefs and commitments to an issue</a:t>
            </a:r>
          </a:p>
          <a:p>
            <a:endParaRPr lang="en-US" sz="2800" dirty="0" smtClean="0"/>
          </a:p>
          <a:p>
            <a:r>
              <a:rPr lang="en-US" sz="2800" dirty="0" smtClean="0"/>
              <a:t>Free rider problem- difficulty recruiting members when the benefits can be gained </a:t>
            </a:r>
            <a:r>
              <a:rPr lang="en-US" sz="2800" smtClean="0"/>
              <a:t>without joining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Types of Interest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19200"/>
            <a:ext cx="77724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Economic- U.S. Chamber of </a:t>
            </a:r>
            <a:r>
              <a:rPr lang="en-US" sz="2800" dirty="0" smtClean="0"/>
              <a:t>Commerce </a:t>
            </a:r>
            <a:endParaRPr lang="en-US" sz="2800" dirty="0" smtClean="0"/>
          </a:p>
          <a:p>
            <a:r>
              <a:rPr lang="en-US" sz="2800" dirty="0" smtClean="0"/>
              <a:t>Agricultural- American Farm Bureau Federation</a:t>
            </a:r>
          </a:p>
          <a:p>
            <a:r>
              <a:rPr lang="en-US" sz="2800" dirty="0" smtClean="0"/>
              <a:t>Labor- </a:t>
            </a:r>
            <a:r>
              <a:rPr lang="en-US" sz="2800" dirty="0"/>
              <a:t>AFL-CIO </a:t>
            </a:r>
            <a:r>
              <a:rPr lang="en-US" sz="2800" dirty="0">
                <a:hlinkClick r:id="rId2"/>
              </a:rPr>
              <a:t>http://www.aflcio.org</a:t>
            </a:r>
            <a:r>
              <a:rPr lang="en-US" sz="2800" dirty="0" smtClean="0">
                <a:hlinkClick r:id="rId2"/>
              </a:rPr>
              <a:t>/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Public Employee Unions- </a:t>
            </a:r>
            <a:r>
              <a:rPr lang="en-US" sz="2800" dirty="0"/>
              <a:t>NEA </a:t>
            </a:r>
            <a:r>
              <a:rPr lang="en-US" sz="2800" dirty="0">
                <a:hlinkClick r:id="rId3"/>
              </a:rPr>
              <a:t>http://www.nea.org</a:t>
            </a:r>
            <a:r>
              <a:rPr lang="en-US" sz="2800" dirty="0" smtClean="0">
                <a:hlinkClick r:id="rId3"/>
              </a:rPr>
              <a:t>/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Interest groups of Professionals- </a:t>
            </a:r>
            <a:r>
              <a:rPr lang="en-US" sz="2800" dirty="0"/>
              <a:t>AMA </a:t>
            </a:r>
            <a:r>
              <a:rPr lang="en-US" sz="2800" dirty="0"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www.ama-assn.org/ama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Environmental groups- Sierra </a:t>
            </a:r>
            <a:r>
              <a:rPr lang="en-US" sz="2800" dirty="0"/>
              <a:t>Club </a:t>
            </a:r>
            <a:r>
              <a:rPr lang="en-US" sz="2800" dirty="0">
                <a:hlinkClick r:id="rId5"/>
              </a:rPr>
              <a:t>http://www.sierraclub.org</a:t>
            </a:r>
            <a:r>
              <a:rPr lang="en-US" sz="2800" dirty="0" smtClean="0">
                <a:hlinkClick r:id="rId5"/>
              </a:rPr>
              <a:t>/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Public interest groups- Common Cause (1968</a:t>
            </a:r>
            <a:r>
              <a:rPr lang="en-US" sz="2800" dirty="0"/>
              <a:t>) </a:t>
            </a:r>
            <a:r>
              <a:rPr lang="en-US" sz="2800" dirty="0">
                <a:hlinkClick r:id="rId6"/>
              </a:rPr>
              <a:t>http://www.commoncause.org</a:t>
            </a:r>
            <a:r>
              <a:rPr lang="en-US" sz="2800" dirty="0" smtClean="0">
                <a:hlinkClick r:id="rId6"/>
              </a:rPr>
              <a:t>/</a:t>
            </a:r>
            <a:r>
              <a:rPr lang="en-US" sz="2800" dirty="0" smtClean="0"/>
              <a:t> citizen’s lobby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Other- AARP </a:t>
            </a:r>
            <a:r>
              <a:rPr lang="en-US" sz="2400" dirty="0">
                <a:hlinkClick r:id="rId2"/>
              </a:rPr>
              <a:t>http://assets.aarp.org/www.aarp.org_/promotions/sem/member01.html?keycode=U6TPM1&amp;packageid=&amp;componentid=&amp;</a:t>
            </a:r>
            <a:r>
              <a:rPr lang="en-US" sz="2400" dirty="0" smtClean="0">
                <a:hlinkClick r:id="rId2"/>
              </a:rPr>
              <a:t>whocalled=promo_enroll&amp;cmp=IVS-KNC-ACQ-PMD-ACQJOIN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/>
              <a:t>Unorganized Poor? (network of groups)</a:t>
            </a:r>
          </a:p>
          <a:p>
            <a:r>
              <a:rPr lang="en-US" sz="2400" dirty="0"/>
              <a:t>Foreign </a:t>
            </a:r>
            <a:r>
              <a:rPr lang="en-US" sz="2400" dirty="0" smtClean="0"/>
              <a:t>Governments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Can you match a type of interest group with the one of the reasons we join interest groups:</a:t>
            </a:r>
          </a:p>
          <a:p>
            <a:pPr marL="0" indent="0">
              <a:buNone/>
            </a:pPr>
            <a:r>
              <a:rPr lang="en-US" sz="2400" dirty="0" smtClean="0"/>
              <a:t>Example: Solidary- Sierra Club (Share with others a particular interest- the environment) </a:t>
            </a:r>
          </a:p>
          <a:p>
            <a:pPr marL="0" indent="0">
              <a:buNone/>
            </a:pPr>
            <a:r>
              <a:rPr lang="en-US" sz="2400" dirty="0" smtClean="0"/>
              <a:t>Material- U.S. Chamber of Commerce (economic incentive for businesses)</a:t>
            </a:r>
          </a:p>
          <a:p>
            <a:pPr marL="0" indent="0">
              <a:buNone/>
            </a:pPr>
            <a:r>
              <a:rPr lang="en-US" sz="2400" dirty="0"/>
              <a:t>Purposive- </a:t>
            </a:r>
            <a:r>
              <a:rPr lang="en-US" sz="2400" dirty="0" smtClean="0"/>
              <a:t>AMA (committed </a:t>
            </a:r>
            <a:r>
              <a:rPr lang="en-US" sz="2400" dirty="0"/>
              <a:t>to </a:t>
            </a:r>
            <a:r>
              <a:rPr lang="en-US" sz="2400" dirty="0" smtClean="0"/>
              <a:t>an issue- medical care)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92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Interest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What makes an Interest Group Powerful?</a:t>
            </a:r>
          </a:p>
          <a:p>
            <a:pPr lvl="1"/>
            <a:r>
              <a:rPr lang="en-US" sz="2800" dirty="0" smtClean="0"/>
              <a:t>Size</a:t>
            </a:r>
          </a:p>
          <a:p>
            <a:pPr lvl="1"/>
            <a:r>
              <a:rPr lang="en-US" sz="2800" dirty="0" smtClean="0"/>
              <a:t>Resources</a:t>
            </a:r>
          </a:p>
          <a:p>
            <a:pPr lvl="1"/>
            <a:r>
              <a:rPr lang="en-US" sz="2800" dirty="0" smtClean="0"/>
              <a:t>Cohesiveness- how strongly the group believes in their cause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 Group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35864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Direct techniques</a:t>
            </a:r>
          </a:p>
          <a:p>
            <a:pPr lvl="1"/>
            <a:r>
              <a:rPr lang="en-US" dirty="0" smtClean="0"/>
              <a:t>Lobbying- meeting with public officials, congressional committees, submitting legislation, providing info. to leg., arranging social gatherings</a:t>
            </a:r>
          </a:p>
          <a:p>
            <a:pPr lvl="1"/>
            <a:r>
              <a:rPr lang="en-US" dirty="0" smtClean="0"/>
              <a:t>The Ratings game- publishing voting records of leg. </a:t>
            </a:r>
          </a:p>
          <a:p>
            <a:pPr lvl="1"/>
            <a:r>
              <a:rPr lang="en-US" dirty="0" smtClean="0"/>
              <a:t>Building alliances- unite groups with common goals</a:t>
            </a:r>
          </a:p>
          <a:p>
            <a:pPr lvl="1"/>
            <a:r>
              <a:rPr lang="en-US" dirty="0" smtClean="0"/>
              <a:t>Campaign assistance- endorsements, volunteers, publicizing the candidate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447800"/>
            <a:ext cx="41148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Indirect techniques</a:t>
            </a:r>
          </a:p>
          <a:p>
            <a:pPr lvl="1"/>
            <a:r>
              <a:rPr lang="en-US" dirty="0" smtClean="0"/>
              <a:t>Generating public pressure- media attention</a:t>
            </a:r>
          </a:p>
          <a:p>
            <a:pPr lvl="1"/>
            <a:r>
              <a:rPr lang="en-US" dirty="0" smtClean="0"/>
              <a:t>Using Constituents as lobbyists- contact leg.</a:t>
            </a:r>
          </a:p>
          <a:p>
            <a:pPr lvl="1"/>
            <a:r>
              <a:rPr lang="en-US" dirty="0" smtClean="0"/>
              <a:t>Marches, rallies, demonstrations, boycotts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Regulating Lobbyists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371600"/>
            <a:ext cx="8153400" cy="5486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Federal Regulation of Lobbying Act 1946- required registration and public quarterly reports about all lobbying activity (Only full time lobbyists had to register)</a:t>
            </a:r>
          </a:p>
          <a:p>
            <a:r>
              <a:rPr lang="en-US" sz="2800" dirty="0" smtClean="0"/>
              <a:t>The Reforms of 1995- </a:t>
            </a:r>
          </a:p>
          <a:p>
            <a:pPr lvl="1"/>
            <a:r>
              <a:rPr lang="en-US" sz="2800" dirty="0" smtClean="0"/>
              <a:t>Lobbyist- </a:t>
            </a:r>
            <a:r>
              <a:rPr lang="en-US" sz="2800" dirty="0" smtClean="0"/>
              <a:t>spends 20 </a:t>
            </a:r>
            <a:r>
              <a:rPr lang="en-US" sz="2800" dirty="0" smtClean="0"/>
              <a:t>percent or more time lobbying</a:t>
            </a:r>
          </a:p>
          <a:p>
            <a:pPr lvl="1"/>
            <a:r>
              <a:rPr lang="en-US" sz="2800" dirty="0" smtClean="0"/>
              <a:t>Lobbyists who earn $5,000.00 or more must register within 45 days of making contact with a member of congress</a:t>
            </a:r>
          </a:p>
          <a:p>
            <a:pPr lvl="1"/>
            <a:r>
              <a:rPr lang="en-US" sz="2800" dirty="0" smtClean="0"/>
              <a:t>Detailed reports twice a </a:t>
            </a:r>
            <a:r>
              <a:rPr lang="en-US" sz="2800" dirty="0" smtClean="0"/>
              <a:t>year!</a:t>
            </a:r>
            <a:endParaRPr lang="en-US" sz="2800" dirty="0" smtClean="0"/>
          </a:p>
          <a:p>
            <a:pPr lvl="1"/>
            <a:r>
              <a:rPr lang="en-US" sz="2800" dirty="0" smtClean="0"/>
              <a:t>Subsidiaries of foreign companies must register </a:t>
            </a:r>
          </a:p>
          <a:p>
            <a:pPr lvl="1"/>
            <a:r>
              <a:rPr lang="en-US" sz="2800" dirty="0" smtClean="0"/>
              <a:t>Tax-exempt and religious organizations are exempt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Congressional Voting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thomas.loc.gov/home/thomas.php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8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3115</TotalTime>
  <Words>433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Franklin Gothic Book</vt:lpstr>
      <vt:lpstr>Perpetua</vt:lpstr>
      <vt:lpstr>Wingdings 2</vt:lpstr>
      <vt:lpstr>Equity</vt:lpstr>
      <vt:lpstr>Chapter 7  Interest Groups</vt:lpstr>
      <vt:lpstr>Interest Groups</vt:lpstr>
      <vt:lpstr>Why do we join Interest Groups?</vt:lpstr>
      <vt:lpstr> Types of Interest Groups</vt:lpstr>
      <vt:lpstr>Continued</vt:lpstr>
      <vt:lpstr>Interest Groups</vt:lpstr>
      <vt:lpstr>Interest Group Strategies</vt:lpstr>
      <vt:lpstr>Regulating Lobbyists</vt:lpstr>
      <vt:lpstr>Congressional Voting Records</vt:lpstr>
      <vt:lpstr>PowerPoint Presentation</vt:lpstr>
      <vt:lpstr>PowerPoint Presentation</vt:lpstr>
      <vt:lpstr>PowerPoint Presentation</vt:lpstr>
    </vt:vector>
  </TitlesOfParts>
  <Company>ASFA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  Interest Groups</dc:title>
  <dc:creator>cwalden</dc:creator>
  <cp:lastModifiedBy>Catherine Walden</cp:lastModifiedBy>
  <cp:revision>20</cp:revision>
  <dcterms:created xsi:type="dcterms:W3CDTF">2010-09-02T13:40:46Z</dcterms:created>
  <dcterms:modified xsi:type="dcterms:W3CDTF">2016-03-07T14:54:45Z</dcterms:modified>
</cp:coreProperties>
</file>