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70" r:id="rId5"/>
    <p:sldId id="259" r:id="rId6"/>
    <p:sldId id="260" r:id="rId7"/>
    <p:sldId id="261" r:id="rId8"/>
    <p:sldId id="262" r:id="rId9"/>
    <p:sldId id="263" r:id="rId10"/>
    <p:sldId id="264" r:id="rId11"/>
    <p:sldId id="265" r:id="rId12"/>
    <p:sldId id="266" r:id="rId13"/>
    <p:sldId id="267" r:id="rId14"/>
    <p:sldId id="273" r:id="rId15"/>
    <p:sldId id="274" r:id="rId16"/>
    <p:sldId id="268" r:id="rId17"/>
    <p:sldId id="271" r:id="rId18"/>
    <p:sldId id="26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562" y="-7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BD78366-55AF-45EB-89B7-65AD1EC0CD2F}" type="datetimeFigureOut">
              <a:rPr lang="en-US" smtClean="0"/>
              <a:pPr/>
              <a:t>11/3/2015</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8AB717BA-D103-4243-B9C9-0C8828698BA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D78366-55AF-45EB-89B7-65AD1EC0CD2F}"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717BA-D103-4243-B9C9-0C8828698BA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BD78366-55AF-45EB-89B7-65AD1EC0CD2F}"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717BA-D103-4243-B9C9-0C8828698BA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BD78366-55AF-45EB-89B7-65AD1EC0CD2F}" type="datetimeFigureOut">
              <a:rPr lang="en-US" smtClean="0"/>
              <a:pPr/>
              <a:t>11/3/2015</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8AB717BA-D103-4243-B9C9-0C8828698BA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BD78366-55AF-45EB-89B7-65AD1EC0CD2F}" type="datetimeFigureOut">
              <a:rPr lang="en-US" smtClean="0"/>
              <a:pPr/>
              <a:t>11/3/2015</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8AB717BA-D103-4243-B9C9-0C8828698BA8}"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BD78366-55AF-45EB-89B7-65AD1EC0CD2F}" type="datetimeFigureOut">
              <a:rPr lang="en-US" smtClean="0"/>
              <a:pPr/>
              <a:t>11/3/2015</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AB717BA-D103-4243-B9C9-0C8828698BA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BD78366-55AF-45EB-89B7-65AD1EC0CD2F}" type="datetimeFigureOut">
              <a:rPr lang="en-US" smtClean="0"/>
              <a:pPr/>
              <a:t>11/3/2015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8AB717BA-D103-4243-B9C9-0C8828698BA8}"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BD78366-55AF-45EB-89B7-65AD1EC0CD2F}" type="datetimeFigureOut">
              <a:rPr lang="en-US" smtClean="0"/>
              <a:pPr/>
              <a:t>11/3/2015</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AB717BA-D103-4243-B9C9-0C8828698BA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BD78366-55AF-45EB-89B7-65AD1EC0CD2F}" type="datetimeFigureOut">
              <a:rPr lang="en-US" smtClean="0"/>
              <a:pPr/>
              <a:t>11/3/2015</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717BA-D103-4243-B9C9-0C8828698BA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BD78366-55AF-45EB-89B7-65AD1EC0CD2F}" type="datetimeFigureOut">
              <a:rPr lang="en-US" smtClean="0"/>
              <a:pPr/>
              <a:t>11/3/2015</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AB717BA-D103-4243-B9C9-0C8828698BA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BD78366-55AF-45EB-89B7-65AD1EC0CD2F}" type="datetimeFigureOut">
              <a:rPr lang="en-US" smtClean="0"/>
              <a:pPr/>
              <a:t>11/3/2015</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8AB717BA-D103-4243-B9C9-0C8828698BA8}"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BD78366-55AF-45EB-89B7-65AD1EC0CD2F}" type="datetimeFigureOut">
              <a:rPr lang="en-US" smtClean="0"/>
              <a:pPr/>
              <a:t>11/3/2015</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AB717BA-D103-4243-B9C9-0C8828698BA8}"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8" Type="http://schemas.openxmlformats.org/officeDocument/2006/relationships/hyperlink" Target="http://www.fns.usda.gov/snap/2014-farm-bill-implementation" TargetMode="External"/><Relationship Id="rId3" Type="http://schemas.openxmlformats.org/officeDocument/2006/relationships/hyperlink" Target="http://www.fb.org/index.php?action=newsroom.news&amp;year=2013&amp;file=nr1029.html" TargetMode="External"/><Relationship Id="rId7" Type="http://schemas.openxmlformats.org/officeDocument/2006/relationships/hyperlink" Target="http://www.usda.gov/wps/portal/usda/usdahome" TargetMode="External"/><Relationship Id="rId2" Type="http://schemas.openxmlformats.org/officeDocument/2006/relationships/hyperlink" Target="http://www.fb.org/" TargetMode="External"/><Relationship Id="rId1" Type="http://schemas.openxmlformats.org/officeDocument/2006/relationships/slideLayout" Target="../slideLayouts/slideLayout2.xml"/><Relationship Id="rId6" Type="http://schemas.openxmlformats.org/officeDocument/2006/relationships/hyperlink" Target="http://www.agriculture.senate.gov/" TargetMode="External"/><Relationship Id="rId5" Type="http://schemas.openxmlformats.org/officeDocument/2006/relationships/hyperlink" Target="http://www.ag.senate.gov/hearings/2013-farm-bill-conference-meeting" TargetMode="External"/><Relationship Id="rId4" Type="http://schemas.openxmlformats.org/officeDocument/2006/relationships/hyperlink" Target="http://thecaucus.blogs.nytimes.com/2013/06/17/opposition-to-house-farm-bill-spans-political-spectrum/?_r=0" TargetMode="External"/><Relationship Id="rId9" Type="http://schemas.openxmlformats.org/officeDocument/2006/relationships/hyperlink" Target="http://www.fb.org/index.php?action=newsroom.news&amp;year=2014&amp;file=nr0506.html"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e360.yale.edu/feature/should_wolves_stay_protected_under_endangered_species_act/2674/" TargetMode="External"/><Relationship Id="rId2" Type="http://schemas.openxmlformats.org/officeDocument/2006/relationships/hyperlink" Target="http://www2.epa.gov/laws-regulations/summary-endangered-species-act/"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Bureaucracy</a:t>
            </a:r>
            <a:endParaRPr lang="en-US" dirty="0"/>
          </a:p>
        </p:txBody>
      </p:sp>
      <p:sp>
        <p:nvSpPr>
          <p:cNvPr id="3" name="Subtitle 2"/>
          <p:cNvSpPr>
            <a:spLocks noGrp="1"/>
          </p:cNvSpPr>
          <p:nvPr>
            <p:ph type="subTitle" idx="1"/>
          </p:nvPr>
        </p:nvSpPr>
        <p:spPr/>
        <p:txBody>
          <a:bodyPr/>
          <a:lstStyle/>
          <a:p>
            <a:r>
              <a:rPr lang="en-US" dirty="0" smtClean="0"/>
              <a:t>AP U.S. Government Chapter 13</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Bureaucrats as Politicians and Policy makers</a:t>
            </a:r>
            <a:endParaRPr lang="en-US" dirty="0"/>
          </a:p>
        </p:txBody>
      </p:sp>
      <p:sp>
        <p:nvSpPr>
          <p:cNvPr id="3" name="Content Placeholder 2"/>
          <p:cNvSpPr>
            <a:spLocks noGrp="1"/>
          </p:cNvSpPr>
          <p:nvPr>
            <p:ph idx="1"/>
          </p:nvPr>
        </p:nvSpPr>
        <p:spPr/>
        <p:txBody>
          <a:bodyPr/>
          <a:lstStyle/>
          <a:p>
            <a:r>
              <a:rPr lang="en-US" dirty="0" smtClean="0"/>
              <a:t>Congress makes the laws, Executive Branch enforces and administers the laws</a:t>
            </a:r>
          </a:p>
          <a:p>
            <a:pPr lvl="1"/>
            <a:r>
              <a:rPr lang="en-US" dirty="0" smtClean="0"/>
              <a:t>It is rare that laws are so precise that there is no room for interpretation and application</a:t>
            </a:r>
          </a:p>
          <a:p>
            <a:pPr lvl="1"/>
            <a:r>
              <a:rPr lang="en-US" dirty="0" smtClean="0"/>
              <a:t>Bureaucracy must make policy decisions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Continued</a:t>
            </a:r>
            <a:endParaRPr lang="en-US" dirty="0"/>
          </a:p>
        </p:txBody>
      </p:sp>
      <p:sp>
        <p:nvSpPr>
          <p:cNvPr id="3" name="Content Placeholder 2"/>
          <p:cNvSpPr>
            <a:spLocks noGrp="1"/>
          </p:cNvSpPr>
          <p:nvPr>
            <p:ph idx="1"/>
          </p:nvPr>
        </p:nvSpPr>
        <p:spPr/>
        <p:txBody>
          <a:bodyPr/>
          <a:lstStyle/>
          <a:p>
            <a:r>
              <a:rPr lang="en-US" dirty="0" smtClean="0"/>
              <a:t>Rulemaking</a:t>
            </a:r>
          </a:p>
          <a:p>
            <a:pPr lvl="1"/>
            <a:r>
              <a:rPr lang="en-US" dirty="0" smtClean="0"/>
              <a:t>Federal Register- publishes proposed rules</a:t>
            </a:r>
          </a:p>
          <a:p>
            <a:pPr lvl="1"/>
            <a:r>
              <a:rPr lang="en-US" dirty="0" smtClean="0"/>
              <a:t>Waiting periods- 60 days before rule takes effect</a:t>
            </a:r>
          </a:p>
          <a:p>
            <a:pPr lvl="1"/>
            <a:r>
              <a:rPr lang="en-US" dirty="0" smtClean="0"/>
              <a:t>Negotiated Rulemaking Act 1990 (to reduce court cases challenging decisions)</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 Triangle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3 way alliance among legislators, bureaucrats, and interest groups to make or preserve policies that benefit their respective interests… they cooperate and work together to make public policy</a:t>
            </a:r>
          </a:p>
          <a:p>
            <a:r>
              <a:rPr lang="en-US" dirty="0" smtClean="0"/>
              <a:t>Critics believe that iron triangles allow interest groups undue influence in public policy.  Because these sub-governments operate outside the control of the executive branch, Congress has been urged to pass laws regulating interest groups that support iron triangles</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Issue Networks</a:t>
            </a:r>
            <a:endParaRPr lang="en-US" dirty="0"/>
          </a:p>
        </p:txBody>
      </p:sp>
      <p:sp>
        <p:nvSpPr>
          <p:cNvPr id="3" name="Content Placeholder 2"/>
          <p:cNvSpPr>
            <a:spLocks noGrp="1"/>
          </p:cNvSpPr>
          <p:nvPr>
            <p:ph idx="1"/>
          </p:nvPr>
        </p:nvSpPr>
        <p:spPr/>
        <p:txBody>
          <a:bodyPr/>
          <a:lstStyle/>
          <a:p>
            <a:r>
              <a:rPr lang="en-US" dirty="0" smtClean="0"/>
              <a:t>Legislators, interest groups, bureaucrats, scholars and experts, and members of the media who share a position on a given issue may attempt to exert influence on the executive branch, on Congress, on the Courts or on the media to see their policy position enacted-&gt; political conflict</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Iron triangle	</a:t>
            </a:r>
            <a:endParaRPr lang="en-US" dirty="0"/>
          </a:p>
        </p:txBody>
      </p:sp>
      <p:sp>
        <p:nvSpPr>
          <p:cNvPr id="3" name="Content Placeholder 2"/>
          <p:cNvSpPr>
            <a:spLocks noGrp="1"/>
          </p:cNvSpPr>
          <p:nvPr>
            <p:ph idx="1"/>
          </p:nvPr>
        </p:nvSpPr>
        <p:spPr>
          <a:xfrm>
            <a:off x="76200" y="1371600"/>
            <a:ext cx="8991600" cy="5105400"/>
          </a:xfrm>
        </p:spPr>
        <p:txBody>
          <a:bodyPr>
            <a:normAutofit fontScale="70000" lnSpcReduction="20000"/>
          </a:bodyPr>
          <a:lstStyle/>
          <a:p>
            <a:r>
              <a:rPr lang="en-US" dirty="0"/>
              <a:t>Interest group- </a:t>
            </a:r>
            <a:r>
              <a:rPr lang="en-US" dirty="0">
                <a:hlinkClick r:id="rId2"/>
              </a:rPr>
              <a:t>http://www.fb.org</a:t>
            </a:r>
            <a:r>
              <a:rPr lang="en-US" dirty="0" smtClean="0">
                <a:hlinkClick r:id="rId2"/>
              </a:rPr>
              <a:t>/</a:t>
            </a:r>
            <a:r>
              <a:rPr lang="en-US" dirty="0" smtClean="0"/>
              <a:t> </a:t>
            </a:r>
          </a:p>
          <a:p>
            <a:pPr lvl="1"/>
            <a:r>
              <a:rPr lang="en-US" dirty="0">
                <a:hlinkClick r:id="rId3"/>
              </a:rPr>
              <a:t>http://</a:t>
            </a:r>
            <a:r>
              <a:rPr lang="en-US" dirty="0" smtClean="0">
                <a:hlinkClick r:id="rId3"/>
              </a:rPr>
              <a:t>www.fb.org/index.php?action=newsroom.news&amp;year=2013&amp;file=nr1029.html</a:t>
            </a:r>
            <a:r>
              <a:rPr lang="en-US" dirty="0" smtClean="0"/>
              <a:t> AFBF lobbies for Farm Bill</a:t>
            </a:r>
          </a:p>
          <a:p>
            <a:pPr lvl="1"/>
            <a:r>
              <a:rPr lang="en-US" dirty="0"/>
              <a:t>Opposition- </a:t>
            </a:r>
            <a:r>
              <a:rPr lang="en-US" dirty="0">
                <a:hlinkClick r:id="rId4"/>
              </a:rPr>
              <a:t>http://thecaucus.blogs.nytimes.com/2013/06/17/opposition-to-house-farm-bill-spans-political-spectrum/?_r=0</a:t>
            </a:r>
            <a:endParaRPr lang="en-US" dirty="0"/>
          </a:p>
          <a:p>
            <a:r>
              <a:rPr lang="en-US" dirty="0" smtClean="0"/>
              <a:t>Congress- </a:t>
            </a:r>
            <a:r>
              <a:rPr lang="en-US" dirty="0" smtClean="0">
                <a:hlinkClick r:id="rId5"/>
              </a:rPr>
              <a:t>http</a:t>
            </a:r>
            <a:r>
              <a:rPr lang="en-US" dirty="0">
                <a:hlinkClick r:id="rId5"/>
              </a:rPr>
              <a:t>://</a:t>
            </a:r>
            <a:r>
              <a:rPr lang="en-US" dirty="0" smtClean="0">
                <a:hlinkClick r:id="rId5"/>
              </a:rPr>
              <a:t>www.ag.senate.gov/hearings/2013-farm-bill-conference-meeting</a:t>
            </a:r>
            <a:r>
              <a:rPr lang="en-US" dirty="0" smtClean="0"/>
              <a:t> Congressional Committees meet</a:t>
            </a:r>
          </a:p>
          <a:p>
            <a:pPr lvl="1"/>
            <a:r>
              <a:rPr lang="en-US" dirty="0">
                <a:hlinkClick r:id="rId6"/>
              </a:rPr>
              <a:t>http://www.agriculture.senate.gov</a:t>
            </a:r>
            <a:r>
              <a:rPr lang="en-US" dirty="0" smtClean="0">
                <a:hlinkClick r:id="rId6"/>
              </a:rPr>
              <a:t>/</a:t>
            </a:r>
            <a:r>
              <a:rPr lang="en-US" dirty="0" smtClean="0"/>
              <a:t> Pres. Obama signs bill</a:t>
            </a:r>
          </a:p>
          <a:p>
            <a:r>
              <a:rPr lang="en-US" dirty="0" smtClean="0"/>
              <a:t>Bureaucratic agency </a:t>
            </a:r>
            <a:r>
              <a:rPr lang="en-US" dirty="0" smtClean="0">
                <a:hlinkClick r:id="rId7"/>
              </a:rPr>
              <a:t>http</a:t>
            </a:r>
            <a:r>
              <a:rPr lang="en-US" dirty="0">
                <a:hlinkClick r:id="rId7"/>
              </a:rPr>
              <a:t>://</a:t>
            </a:r>
            <a:r>
              <a:rPr lang="en-US" dirty="0" smtClean="0">
                <a:hlinkClick r:id="rId7"/>
              </a:rPr>
              <a:t>www.usda.gov/wps/portal/usda/usdahome</a:t>
            </a:r>
            <a:endParaRPr lang="en-US" dirty="0" smtClean="0"/>
          </a:p>
          <a:p>
            <a:pPr lvl="1"/>
            <a:r>
              <a:rPr lang="en-US" dirty="0">
                <a:hlinkClick r:id="rId8"/>
              </a:rPr>
              <a:t>http://</a:t>
            </a:r>
            <a:r>
              <a:rPr lang="en-US" dirty="0" smtClean="0">
                <a:hlinkClick r:id="rId8"/>
              </a:rPr>
              <a:t>www.fns.usda.gov/snap/2014-farm-bill-implementation</a:t>
            </a:r>
            <a:r>
              <a:rPr lang="en-US" dirty="0" smtClean="0"/>
              <a:t> Dept. of Agric. Implements policy</a:t>
            </a:r>
          </a:p>
          <a:p>
            <a:r>
              <a:rPr lang="en-US" dirty="0" smtClean="0"/>
              <a:t>Next? </a:t>
            </a:r>
            <a:r>
              <a:rPr lang="en-US" dirty="0">
                <a:hlinkClick r:id="rId9"/>
              </a:rPr>
              <a:t>http://</a:t>
            </a:r>
            <a:r>
              <a:rPr lang="en-US" dirty="0" smtClean="0">
                <a:hlinkClick r:id="rId9"/>
              </a:rPr>
              <a:t>www.fb.org/index.php?action=newsroom.news&amp;year=2014&amp;file=nr0506.html</a:t>
            </a:r>
            <a:r>
              <a:rPr lang="en-US" dirty="0" smtClean="0"/>
              <a:t> AFBF Interest group- how farm bill works</a:t>
            </a:r>
            <a:endParaRPr lang="en-US" dirty="0"/>
          </a:p>
        </p:txBody>
      </p:sp>
    </p:spTree>
    <p:extLst>
      <p:ext uri="{BB962C8B-B14F-4D97-AF65-F5344CB8AC3E}">
        <p14:creationId xmlns:p14="http://schemas.microsoft.com/office/powerpoint/2010/main" val="216416940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mtClean="0"/>
              <a:t>2</a:t>
            </a:r>
            <a:r>
              <a:rPr lang="en-US" baseline="30000" smtClean="0"/>
              <a:t>nd</a:t>
            </a:r>
            <a:r>
              <a:rPr lang="en-US" smtClean="0"/>
              <a:t> example</a:t>
            </a:r>
            <a:endParaRPr lang="en-US"/>
          </a:p>
        </p:txBody>
      </p:sp>
      <p:sp>
        <p:nvSpPr>
          <p:cNvPr id="3" name="Content Placeholder 2"/>
          <p:cNvSpPr>
            <a:spLocks noGrp="1"/>
          </p:cNvSpPr>
          <p:nvPr>
            <p:ph idx="1"/>
          </p:nvPr>
        </p:nvSpPr>
        <p:spPr/>
        <p:txBody>
          <a:bodyPr/>
          <a:lstStyle/>
          <a:p>
            <a:r>
              <a:rPr lang="en-US" u="sng" dirty="0">
                <a:hlinkClick r:id="rId2"/>
              </a:rPr>
              <a:t>http://www2.epa.gov/laws-regulations/summary-endangered-species-act\</a:t>
            </a:r>
            <a:endParaRPr lang="en-US" dirty="0"/>
          </a:p>
          <a:p>
            <a:pPr marL="0" indent="0">
              <a:buNone/>
            </a:pPr>
            <a:r>
              <a:rPr lang="en-US" dirty="0"/>
              <a:t>	</a:t>
            </a:r>
            <a:r>
              <a:rPr lang="en-US" dirty="0" smtClean="0"/>
              <a:t>ESA defined</a:t>
            </a:r>
          </a:p>
          <a:p>
            <a:pPr marL="0" indent="0">
              <a:buNone/>
            </a:pPr>
            <a:r>
              <a:rPr lang="en-US" u="sng" dirty="0"/>
              <a:t>http://utah.sierraclub.org/content/grey-wolf-de-listing-and-re-introducion </a:t>
            </a:r>
            <a:r>
              <a:rPr lang="en-US" dirty="0"/>
              <a:t> </a:t>
            </a:r>
            <a:r>
              <a:rPr lang="en-US" dirty="0" smtClean="0"/>
              <a:t>I</a:t>
            </a:r>
            <a:r>
              <a:rPr lang="en-US" dirty="0" smtClean="0"/>
              <a:t>nterest </a:t>
            </a:r>
            <a:r>
              <a:rPr lang="en-US" dirty="0" smtClean="0"/>
              <a:t>group</a:t>
            </a:r>
          </a:p>
          <a:p>
            <a:pPr marL="0" indent="0">
              <a:buNone/>
            </a:pPr>
            <a:r>
              <a:rPr lang="en-US" u="sng" dirty="0">
                <a:hlinkClick r:id="rId3"/>
              </a:rPr>
              <a:t>http://e360.yale.edu/feature/should_wolves_stay_protected_under_endangered_species_act/2674</a:t>
            </a:r>
            <a:r>
              <a:rPr lang="en-US" u="sng" dirty="0" smtClean="0">
                <a:hlinkClick r:id="rId3"/>
              </a:rPr>
              <a:t>/</a:t>
            </a:r>
            <a:r>
              <a:rPr lang="en-US" u="sng" dirty="0" smtClean="0"/>
              <a:t>  </a:t>
            </a:r>
            <a:r>
              <a:rPr lang="en-US" dirty="0" smtClean="0"/>
              <a:t> Question?  </a:t>
            </a:r>
            <a:endParaRPr lang="en-US" dirty="0"/>
          </a:p>
          <a:p>
            <a:pPr marL="0" indent="0">
              <a:buNone/>
            </a:pPr>
            <a:endParaRPr lang="en-US" u="sng" dirty="0"/>
          </a:p>
          <a:p>
            <a:pPr marL="0" indent="0">
              <a:buNone/>
            </a:pPr>
            <a:endParaRPr lang="en-US" dirty="0"/>
          </a:p>
        </p:txBody>
      </p:sp>
    </p:spTree>
    <p:extLst>
      <p:ext uri="{BB962C8B-B14F-4D97-AF65-F5344CB8AC3E}">
        <p14:creationId xmlns:p14="http://schemas.microsoft.com/office/powerpoint/2010/main" val="21002306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Conclusion</a:t>
            </a:r>
            <a:endParaRPr lang="en-US" dirty="0"/>
          </a:p>
        </p:txBody>
      </p:sp>
      <p:sp>
        <p:nvSpPr>
          <p:cNvPr id="3" name="Content Placeholder 2"/>
          <p:cNvSpPr>
            <a:spLocks noGrp="1"/>
          </p:cNvSpPr>
          <p:nvPr>
            <p:ph idx="1"/>
          </p:nvPr>
        </p:nvSpPr>
        <p:spPr/>
        <p:txBody>
          <a:bodyPr/>
          <a:lstStyle/>
          <a:p>
            <a:r>
              <a:rPr lang="en-US" dirty="0" smtClean="0"/>
              <a:t>Ultimate control of the Bureaucracy is in the hands of Congress -&gt; controls the purse strings, establishes budget process, establishes agency and department oversight</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 Introduction:</a:t>
            </a:r>
            <a:endParaRPr lang="en-US" dirty="0"/>
          </a:p>
        </p:txBody>
      </p:sp>
      <p:sp>
        <p:nvSpPr>
          <p:cNvPr id="3" name="Content Placeholder 2"/>
          <p:cNvSpPr>
            <a:spLocks noGrp="1"/>
          </p:cNvSpPr>
          <p:nvPr>
            <p:ph idx="1"/>
          </p:nvPr>
        </p:nvSpPr>
        <p:spPr/>
        <p:txBody>
          <a:bodyPr/>
          <a:lstStyle/>
          <a:p>
            <a:r>
              <a:rPr lang="en-US" dirty="0" smtClean="0"/>
              <a:t>With the exception of those executive departments all governments need, such as State, Treasury, and Defense, private-sector political demands have led to the creation of American bureaucracy.  In response Congress has over the years created more and more departments and agencies to solve economic, political and social problems…</a:t>
            </a:r>
            <a:endParaRPr lang="en-US" dirty="0"/>
          </a:p>
        </p:txBody>
      </p:sp>
    </p:spTree>
    <p:extLst>
      <p:ext uri="{BB962C8B-B14F-4D97-AF65-F5344CB8AC3E}">
        <p14:creationId xmlns:p14="http://schemas.microsoft.com/office/powerpoint/2010/main" val="184030037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Woll</a:t>
            </a:r>
            <a:r>
              <a:rPr lang="en-US" dirty="0" smtClean="0"/>
              <a:t> p. 356, Rise of the Bureaucratic State</a:t>
            </a:r>
            <a:endParaRPr lang="en-US" dirty="0"/>
          </a:p>
        </p:txBody>
      </p:sp>
      <p:sp>
        <p:nvSpPr>
          <p:cNvPr id="3" name="Content Placeholder 2"/>
          <p:cNvSpPr>
            <a:spLocks noGrp="1"/>
          </p:cNvSpPr>
          <p:nvPr>
            <p:ph idx="1"/>
          </p:nvPr>
        </p:nvSpPr>
        <p:spPr/>
        <p:txBody>
          <a:bodyPr>
            <a:normAutofit fontScale="92500"/>
          </a:bodyPr>
          <a:lstStyle/>
          <a:p>
            <a:r>
              <a:rPr lang="en-US" dirty="0" smtClean="0"/>
              <a:t>The Bureaucracy problem- </a:t>
            </a:r>
            <a:r>
              <a:rPr lang="en-US" dirty="0" smtClean="0">
                <a:solidFill>
                  <a:srgbClr val="C00000"/>
                </a:solidFill>
              </a:rPr>
              <a:t>Size</a:t>
            </a:r>
          </a:p>
          <a:p>
            <a:r>
              <a:rPr lang="en-US" dirty="0" smtClean="0"/>
              <a:t>Political authority- </a:t>
            </a:r>
            <a:r>
              <a:rPr lang="en-US" dirty="0" smtClean="0">
                <a:solidFill>
                  <a:srgbClr val="C00000"/>
                </a:solidFill>
              </a:rPr>
              <a:t>Political power incr</a:t>
            </a:r>
            <a:r>
              <a:rPr lang="en-US" dirty="0" smtClean="0"/>
              <a:t>.</a:t>
            </a:r>
          </a:p>
          <a:p>
            <a:r>
              <a:rPr lang="en-US" dirty="0" smtClean="0"/>
              <a:t>Bureaucracy and size- </a:t>
            </a:r>
            <a:r>
              <a:rPr lang="en-US" dirty="0" smtClean="0">
                <a:solidFill>
                  <a:srgbClr val="C00000"/>
                </a:solidFill>
              </a:rPr>
              <a:t>Examples</a:t>
            </a:r>
          </a:p>
          <a:p>
            <a:r>
              <a:rPr lang="en-US" dirty="0" smtClean="0"/>
              <a:t>A military-industrial complex- </a:t>
            </a:r>
            <a:r>
              <a:rPr lang="en-US" dirty="0" smtClean="0">
                <a:solidFill>
                  <a:srgbClr val="C00000"/>
                </a:solidFill>
              </a:rPr>
              <a:t>Largest employer</a:t>
            </a:r>
          </a:p>
          <a:p>
            <a:r>
              <a:rPr lang="en-US" dirty="0" smtClean="0"/>
              <a:t>Bureaucracy and </a:t>
            </a:r>
            <a:r>
              <a:rPr lang="en-US" dirty="0" err="1" smtClean="0"/>
              <a:t>clientelism</a:t>
            </a:r>
            <a:r>
              <a:rPr lang="en-US" dirty="0" smtClean="0"/>
              <a:t>- </a:t>
            </a:r>
            <a:r>
              <a:rPr lang="en-US" dirty="0" smtClean="0">
                <a:solidFill>
                  <a:srgbClr val="C00000"/>
                </a:solidFill>
              </a:rPr>
              <a:t>Economic groups</a:t>
            </a:r>
          </a:p>
          <a:p>
            <a:r>
              <a:rPr lang="en-US" dirty="0" smtClean="0"/>
              <a:t>Public power and private interest- </a:t>
            </a:r>
            <a:r>
              <a:rPr lang="en-US" dirty="0" smtClean="0">
                <a:solidFill>
                  <a:srgbClr val="C00000"/>
                </a:solidFill>
              </a:rPr>
              <a:t>New Deal </a:t>
            </a:r>
            <a:r>
              <a:rPr lang="en-US" dirty="0" err="1" smtClean="0">
                <a:solidFill>
                  <a:srgbClr val="C00000"/>
                </a:solidFill>
              </a:rPr>
              <a:t>Prog</a:t>
            </a:r>
            <a:r>
              <a:rPr lang="en-US" dirty="0" smtClean="0"/>
              <a:t>.</a:t>
            </a:r>
          </a:p>
          <a:p>
            <a:r>
              <a:rPr lang="en-US" dirty="0" smtClean="0"/>
              <a:t>Cooperative federalism- </a:t>
            </a:r>
            <a:r>
              <a:rPr lang="en-US" dirty="0" smtClean="0">
                <a:solidFill>
                  <a:srgbClr val="C00000"/>
                </a:solidFill>
              </a:rPr>
              <a:t>Marble cake?</a:t>
            </a:r>
          </a:p>
          <a:p>
            <a:r>
              <a:rPr lang="en-US" dirty="0" smtClean="0"/>
              <a:t>Self-perpetuating agencies- </a:t>
            </a:r>
            <a:r>
              <a:rPr lang="en-US" dirty="0" smtClean="0">
                <a:solidFill>
                  <a:srgbClr val="C00000"/>
                </a:solidFill>
              </a:rPr>
              <a:t>Vs. New agencies </a:t>
            </a:r>
            <a:endParaRPr lang="en-US"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Bureaucracy	</a:t>
            </a:r>
            <a:endParaRPr lang="en-US" dirty="0"/>
          </a:p>
        </p:txBody>
      </p:sp>
      <p:sp>
        <p:nvSpPr>
          <p:cNvPr id="3" name="Content Placeholder 2"/>
          <p:cNvSpPr>
            <a:spLocks noGrp="1"/>
          </p:cNvSpPr>
          <p:nvPr>
            <p:ph idx="1"/>
          </p:nvPr>
        </p:nvSpPr>
        <p:spPr/>
        <p:txBody>
          <a:bodyPr/>
          <a:lstStyle/>
          <a:p>
            <a:r>
              <a:rPr lang="en-US" dirty="0" smtClean="0"/>
              <a:t>Defined</a:t>
            </a:r>
          </a:p>
          <a:p>
            <a:pPr lvl="1"/>
            <a:r>
              <a:rPr lang="en-US" dirty="0" smtClean="0"/>
              <a:t>a large organization that is structured hierarchically to carry out specific functions</a:t>
            </a:r>
          </a:p>
          <a:p>
            <a:r>
              <a:rPr lang="en-US" dirty="0" smtClean="0"/>
              <a:t>Purpose</a:t>
            </a:r>
          </a:p>
          <a:p>
            <a:pPr lvl="1"/>
            <a:r>
              <a:rPr lang="en-US" dirty="0" smtClean="0"/>
              <a:t>the efficient administration of rules, regulations and policies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Models of bureaucracy</a:t>
            </a:r>
            <a:endParaRPr lang="en-US" dirty="0"/>
          </a:p>
        </p:txBody>
      </p:sp>
      <p:sp>
        <p:nvSpPr>
          <p:cNvPr id="3" name="Content Placeholder 2"/>
          <p:cNvSpPr>
            <a:spLocks noGrp="1"/>
          </p:cNvSpPr>
          <p:nvPr>
            <p:ph idx="1"/>
          </p:nvPr>
        </p:nvSpPr>
        <p:spPr>
          <a:xfrm>
            <a:off x="152400" y="1219200"/>
            <a:ext cx="8839200" cy="5334000"/>
          </a:xfrm>
        </p:spPr>
        <p:txBody>
          <a:bodyPr>
            <a:normAutofit fontScale="92500"/>
          </a:bodyPr>
          <a:lstStyle/>
          <a:p>
            <a:r>
              <a:rPr lang="en-US" dirty="0" smtClean="0"/>
              <a:t>1. </a:t>
            </a:r>
            <a:r>
              <a:rPr lang="en-US" dirty="0" err="1" smtClean="0"/>
              <a:t>Weberian</a:t>
            </a:r>
            <a:endParaRPr lang="en-US" dirty="0" smtClean="0"/>
          </a:p>
          <a:p>
            <a:pPr lvl="1"/>
            <a:r>
              <a:rPr lang="en-US" dirty="0" smtClean="0"/>
              <a:t>Hierarchy-&gt; power flows from top down</a:t>
            </a:r>
          </a:p>
          <a:p>
            <a:pPr lvl="1"/>
            <a:r>
              <a:rPr lang="en-US" dirty="0" smtClean="0"/>
              <a:t>Specialization-&gt; expertise</a:t>
            </a:r>
          </a:p>
          <a:p>
            <a:pPr lvl="1"/>
            <a:r>
              <a:rPr lang="en-US" dirty="0" smtClean="0"/>
              <a:t>Rules and regulations-&gt;all treated by same based rules</a:t>
            </a:r>
          </a:p>
          <a:p>
            <a:pPr lvl="1"/>
            <a:r>
              <a:rPr lang="en-US" dirty="0" smtClean="0"/>
              <a:t>Neutrality-&gt; without bias</a:t>
            </a:r>
          </a:p>
          <a:p>
            <a:r>
              <a:rPr lang="en-US" dirty="0" smtClean="0"/>
              <a:t>2. Acquisitive</a:t>
            </a:r>
          </a:p>
          <a:p>
            <a:pPr lvl="1"/>
            <a:r>
              <a:rPr lang="en-US" dirty="0" smtClean="0"/>
              <a:t>Decisions are made for the needs of top bureaucrats       -&gt;protecting the “turf”</a:t>
            </a:r>
          </a:p>
          <a:p>
            <a:r>
              <a:rPr lang="en-US" dirty="0" smtClean="0"/>
              <a:t>3. Monopolistic</a:t>
            </a:r>
          </a:p>
          <a:p>
            <a:pPr lvl="1"/>
            <a:r>
              <a:rPr lang="en-US" dirty="0" smtClean="0"/>
              <a:t>Sole provider of a service-&gt; without competition, no incentive to be efficient</a:t>
            </a:r>
          </a:p>
          <a:p>
            <a:pPr lvl="1"/>
            <a:endParaRPr lang="en-US" dirty="0" smtClean="0"/>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39815" y="762000"/>
            <a:ext cx="5055577" cy="5257800"/>
          </a:xfrm>
        </p:spPr>
      </p:pic>
    </p:spTree>
    <p:extLst>
      <p:ext uri="{BB962C8B-B14F-4D97-AF65-F5344CB8AC3E}">
        <p14:creationId xmlns:p14="http://schemas.microsoft.com/office/powerpoint/2010/main" val="63793506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Bureaucratic organization</a:t>
            </a:r>
            <a:endParaRPr lang="en-US" dirty="0"/>
          </a:p>
        </p:txBody>
      </p:sp>
      <p:sp>
        <p:nvSpPr>
          <p:cNvPr id="3" name="Content Placeholder 2"/>
          <p:cNvSpPr>
            <a:spLocks noGrp="1"/>
          </p:cNvSpPr>
          <p:nvPr>
            <p:ph idx="1"/>
          </p:nvPr>
        </p:nvSpPr>
        <p:spPr/>
        <p:txBody>
          <a:bodyPr/>
          <a:lstStyle/>
          <a:p>
            <a:r>
              <a:rPr lang="en-US" dirty="0" smtClean="0"/>
              <a:t>Bureaucrats- civil servants, people who work for federal departments and agencies to carry on the daily business of government</a:t>
            </a:r>
          </a:p>
          <a:p>
            <a:endParaRPr lang="en-US" dirty="0" smtClean="0"/>
          </a:p>
          <a:p>
            <a:pPr lvl="0"/>
            <a:r>
              <a:rPr lang="en-US" dirty="0" smtClean="0"/>
              <a:t>Cabinet Departments- 15 departments, two most important-&gt; State and Treasury, President appoints Secretaries with Senate approval</a:t>
            </a:r>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Selected Independent Establishments and Government Corporations: </a:t>
            </a:r>
            <a:endParaRPr lang="en-US" dirty="0"/>
          </a:p>
        </p:txBody>
      </p:sp>
      <p:sp>
        <p:nvSpPr>
          <p:cNvPr id="3" name="Content Placeholder 2"/>
          <p:cNvSpPr>
            <a:spLocks noGrp="1"/>
          </p:cNvSpPr>
          <p:nvPr>
            <p:ph idx="1"/>
          </p:nvPr>
        </p:nvSpPr>
        <p:spPr/>
        <p:txBody>
          <a:bodyPr>
            <a:normAutofit fontScale="77500" lnSpcReduction="20000"/>
          </a:bodyPr>
          <a:lstStyle/>
          <a:p>
            <a:pPr lvl="0"/>
            <a:r>
              <a:rPr lang="en-US" dirty="0" smtClean="0"/>
              <a:t>Independent Agencies- not a part of cabinet departments, but perform services for the executive branch.  President appoints heads of agencies (ex: NASA)</a:t>
            </a:r>
          </a:p>
          <a:p>
            <a:pPr>
              <a:buNone/>
            </a:pPr>
            <a:endParaRPr lang="en-US" dirty="0" smtClean="0"/>
          </a:p>
          <a:p>
            <a:pPr lvl="0"/>
            <a:r>
              <a:rPr lang="en-US" dirty="0" smtClean="0"/>
              <a:t>Government Corporations- businesses the Federal government runs (ex: TVA, FDIC, USPS)</a:t>
            </a:r>
          </a:p>
          <a:p>
            <a:pPr lvl="0">
              <a:buNone/>
            </a:pPr>
            <a:r>
              <a:rPr lang="en-US" dirty="0" smtClean="0"/>
              <a:t> </a:t>
            </a:r>
          </a:p>
          <a:p>
            <a:pPr lvl="0"/>
            <a:r>
              <a:rPr lang="en-US" dirty="0" smtClean="0"/>
              <a:t>Regulatory Commissions- independent of the national government. Commissioners appointed by President with Senate consent.  Make rules for large industries and businesses that affect the interests of the public (ex: SEC)</a:t>
            </a:r>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Civil Service System</a:t>
            </a:r>
            <a:endParaRPr lang="en-US" dirty="0"/>
          </a:p>
        </p:txBody>
      </p:sp>
      <p:sp>
        <p:nvSpPr>
          <p:cNvPr id="3" name="Content Placeholder 2"/>
          <p:cNvSpPr>
            <a:spLocks noGrp="1"/>
          </p:cNvSpPr>
          <p:nvPr>
            <p:ph idx="1"/>
          </p:nvPr>
        </p:nvSpPr>
        <p:spPr/>
        <p:txBody>
          <a:bodyPr>
            <a:normAutofit fontScale="92500"/>
          </a:bodyPr>
          <a:lstStyle/>
          <a:p>
            <a:r>
              <a:rPr lang="en-US" dirty="0" smtClean="0"/>
              <a:t>The principle and practice of government employment on the basis of open, competitive examinations and merit (Pendleton Act) civil Service commission operated for 95 years.  In 1979 two agencies replace it:</a:t>
            </a:r>
          </a:p>
          <a:p>
            <a:pPr lvl="1"/>
            <a:r>
              <a:rPr lang="en-US" dirty="0" smtClean="0"/>
              <a:t>1. The Office of Personnel Management- handles recruitment, pay, retirement policy, and examinations</a:t>
            </a:r>
          </a:p>
          <a:p>
            <a:pPr lvl="1"/>
            <a:r>
              <a:rPr lang="en-US" dirty="0" smtClean="0"/>
              <a:t>2. The Merit System Protection Board- settles job disputes and investigates complaints from federal workers</a:t>
            </a:r>
          </a:p>
          <a:p>
            <a:pPr lvl="1"/>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Bureaucratic reform	</a:t>
            </a:r>
            <a:endParaRPr lang="en-US" dirty="0"/>
          </a:p>
        </p:txBody>
      </p:sp>
      <p:sp>
        <p:nvSpPr>
          <p:cNvPr id="3" name="Content Placeholder 2"/>
          <p:cNvSpPr>
            <a:spLocks noGrp="1"/>
          </p:cNvSpPr>
          <p:nvPr>
            <p:ph idx="1"/>
          </p:nvPr>
        </p:nvSpPr>
        <p:spPr/>
        <p:txBody>
          <a:bodyPr>
            <a:normAutofit fontScale="92500"/>
          </a:bodyPr>
          <a:lstStyle/>
          <a:p>
            <a:r>
              <a:rPr lang="en-US" dirty="0" smtClean="0"/>
              <a:t>Sunshine Laws- Sessions in public</a:t>
            </a:r>
          </a:p>
          <a:p>
            <a:pPr lvl="1"/>
            <a:r>
              <a:rPr lang="en-US" dirty="0" smtClean="0"/>
              <a:t>1996 Freedom of Information Act (After 9/11 limit disclosure of any info that might be used by terrorists)</a:t>
            </a:r>
          </a:p>
          <a:p>
            <a:r>
              <a:rPr lang="en-US" dirty="0" smtClean="0"/>
              <a:t>Sunset Laws</a:t>
            </a:r>
          </a:p>
          <a:p>
            <a:pPr lvl="1"/>
            <a:r>
              <a:rPr lang="en-US" dirty="0" smtClean="0"/>
              <a:t>Congressional review of programs to determine effectiveness</a:t>
            </a:r>
          </a:p>
          <a:p>
            <a:r>
              <a:rPr lang="en-US" dirty="0" smtClean="0"/>
              <a:t>Privatization</a:t>
            </a:r>
          </a:p>
          <a:p>
            <a:pPr lvl="1"/>
            <a:r>
              <a:rPr lang="en-US" dirty="0" err="1" smtClean="0"/>
              <a:t>Gov’t</a:t>
            </a:r>
            <a:r>
              <a:rPr lang="en-US" dirty="0" smtClean="0"/>
              <a:t> contracts with private sector if services can be provided more efficiently</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Reform continued</a:t>
            </a:r>
            <a:endParaRPr lang="en-US" dirty="0"/>
          </a:p>
        </p:txBody>
      </p:sp>
      <p:sp>
        <p:nvSpPr>
          <p:cNvPr id="3" name="Content Placeholder 2"/>
          <p:cNvSpPr>
            <a:spLocks noGrp="1"/>
          </p:cNvSpPr>
          <p:nvPr>
            <p:ph idx="1"/>
          </p:nvPr>
        </p:nvSpPr>
        <p:spPr/>
        <p:txBody>
          <a:bodyPr/>
          <a:lstStyle/>
          <a:p>
            <a:r>
              <a:rPr lang="en-US" dirty="0" err="1" smtClean="0"/>
              <a:t>Gov’t</a:t>
            </a:r>
            <a:r>
              <a:rPr lang="en-US" dirty="0" smtClean="0"/>
              <a:t> Performance and Results Act 1997</a:t>
            </a:r>
          </a:p>
          <a:p>
            <a:pPr lvl="1"/>
            <a:r>
              <a:rPr lang="en-US" dirty="0" smtClean="0"/>
              <a:t>Goals and evaluations</a:t>
            </a:r>
          </a:p>
          <a:p>
            <a:r>
              <a:rPr lang="en-US" dirty="0" smtClean="0"/>
              <a:t>E-</a:t>
            </a:r>
            <a:r>
              <a:rPr lang="en-US" dirty="0" err="1" smtClean="0"/>
              <a:t>Gov’t</a:t>
            </a:r>
            <a:endParaRPr lang="en-US" dirty="0" smtClean="0"/>
          </a:p>
          <a:p>
            <a:pPr lvl="1"/>
            <a:r>
              <a:rPr lang="en-US" dirty="0" smtClean="0"/>
              <a:t>Direct communication and information</a:t>
            </a:r>
          </a:p>
          <a:p>
            <a:r>
              <a:rPr lang="en-US" dirty="0" smtClean="0"/>
              <a:t>Whistle Blower’s Protection Act 1989</a:t>
            </a:r>
          </a:p>
          <a:p>
            <a:pPr lvl="1"/>
            <a:r>
              <a:rPr lang="en-US" dirty="0" smtClean="0"/>
              <a:t>Report waste or fraud</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2150</TotalTime>
  <Words>739</Words>
  <Application>Microsoft Office PowerPoint</Application>
  <PresentationFormat>On-screen Show (4:3)</PresentationFormat>
  <Paragraphs>86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Trek</vt:lpstr>
      <vt:lpstr>The Bureaucracy</vt:lpstr>
      <vt:lpstr>Bureaucracy </vt:lpstr>
      <vt:lpstr>Models of bureaucracy</vt:lpstr>
      <vt:lpstr>PowerPoint Presentation</vt:lpstr>
      <vt:lpstr>Bureaucratic organization</vt:lpstr>
      <vt:lpstr>Selected Independent Establishments and Government Corporations: </vt:lpstr>
      <vt:lpstr>Civil Service System</vt:lpstr>
      <vt:lpstr>Bureaucratic reform </vt:lpstr>
      <vt:lpstr>Reform continued</vt:lpstr>
      <vt:lpstr>Bureaucrats as Politicians and Policy makers</vt:lpstr>
      <vt:lpstr>Continued</vt:lpstr>
      <vt:lpstr>Iron Triangle</vt:lpstr>
      <vt:lpstr>Issue Networks</vt:lpstr>
      <vt:lpstr>Iron triangle </vt:lpstr>
      <vt:lpstr>2nd example</vt:lpstr>
      <vt:lpstr>Conclusion</vt:lpstr>
      <vt:lpstr>Reading Introduction:</vt:lpstr>
      <vt:lpstr>Woll p. 356, Rise of the Bureaucratic State</vt:lpstr>
    </vt:vector>
  </TitlesOfParts>
  <Company>ASFA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Bureaucracy</dc:title>
  <dc:creator>cwalden</dc:creator>
  <cp:lastModifiedBy>Catherine Walden</cp:lastModifiedBy>
  <cp:revision>31</cp:revision>
  <dcterms:created xsi:type="dcterms:W3CDTF">2010-10-25T13:53:52Z</dcterms:created>
  <dcterms:modified xsi:type="dcterms:W3CDTF">2015-11-04T19:41:28Z</dcterms:modified>
</cp:coreProperties>
</file>