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10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7053263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56414" cy="465455"/>
          </a:xfrm>
          <a:prstGeom prst="rect">
            <a:avLst/>
          </a:prstGeom>
        </p:spPr>
        <p:txBody>
          <a:bodyPr vert="horz" lIns="93497" tIns="46749" rIns="93497" bIns="4674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95217" y="0"/>
            <a:ext cx="3056414" cy="465455"/>
          </a:xfrm>
          <a:prstGeom prst="rect">
            <a:avLst/>
          </a:prstGeom>
        </p:spPr>
        <p:txBody>
          <a:bodyPr vert="horz" lIns="93497" tIns="46749" rIns="93497" bIns="46749" rtlCol="0"/>
          <a:lstStyle>
            <a:lvl1pPr algn="r">
              <a:defRPr sz="1200"/>
            </a:lvl1pPr>
          </a:lstStyle>
          <a:p>
            <a:fld id="{7D6A5DA6-2194-4167-AE3E-95EED8467D38}" type="datetimeFigureOut">
              <a:rPr lang="en-US" smtClean="0"/>
              <a:t>9/8/2014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2029"/>
            <a:ext cx="3056414" cy="465455"/>
          </a:xfrm>
          <a:prstGeom prst="rect">
            <a:avLst/>
          </a:prstGeom>
        </p:spPr>
        <p:txBody>
          <a:bodyPr vert="horz" lIns="93497" tIns="46749" rIns="93497" bIns="4674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95217" y="8842029"/>
            <a:ext cx="3056414" cy="465455"/>
          </a:xfrm>
          <a:prstGeom prst="rect">
            <a:avLst/>
          </a:prstGeom>
        </p:spPr>
        <p:txBody>
          <a:bodyPr vert="horz" lIns="93497" tIns="46749" rIns="93497" bIns="46749" rtlCol="0" anchor="b"/>
          <a:lstStyle>
            <a:lvl1pPr algn="r">
              <a:defRPr sz="1200"/>
            </a:lvl1pPr>
          </a:lstStyle>
          <a:p>
            <a:fld id="{17F6A4AD-A21A-4B01-BF7A-C82DE552A1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292594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6DFB0F-038A-434E-B61B-4A0B70ADC8D3}" type="datetimeFigureOut">
              <a:rPr lang="en-US" smtClean="0"/>
              <a:pPr/>
              <a:t>9/8/2014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4867CA8B-0252-4E18-B9E3-068750766CF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6DFB0F-038A-434E-B61B-4A0B70ADC8D3}" type="datetimeFigureOut">
              <a:rPr lang="en-US" smtClean="0"/>
              <a:pPr/>
              <a:t>9/8/2014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7CA8B-0252-4E18-B9E3-068750766CF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4867CA8B-0252-4E18-B9E3-068750766CF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6DFB0F-038A-434E-B61B-4A0B70ADC8D3}" type="datetimeFigureOut">
              <a:rPr lang="en-US" smtClean="0"/>
              <a:pPr/>
              <a:t>9/8/2014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6DFB0F-038A-434E-B61B-4A0B70ADC8D3}" type="datetimeFigureOut">
              <a:rPr lang="en-US" smtClean="0"/>
              <a:pPr/>
              <a:t>9/8/2014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4867CA8B-0252-4E18-B9E3-068750766CF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6DFB0F-038A-434E-B61B-4A0B70ADC8D3}" type="datetimeFigureOut">
              <a:rPr lang="en-US" smtClean="0"/>
              <a:pPr/>
              <a:t>9/8/2014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4867CA8B-0252-4E18-B9E3-068750766CF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F26DFB0F-038A-434E-B61B-4A0B70ADC8D3}" type="datetimeFigureOut">
              <a:rPr lang="en-US" smtClean="0"/>
              <a:pPr/>
              <a:t>9/8/2014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7CA8B-0252-4E18-B9E3-068750766CF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6DFB0F-038A-434E-B61B-4A0B70ADC8D3}" type="datetimeFigureOut">
              <a:rPr lang="en-US" smtClean="0"/>
              <a:pPr/>
              <a:t>9/8/2014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4867CA8B-0252-4E18-B9E3-068750766CF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6DFB0F-038A-434E-B61B-4A0B70ADC8D3}" type="datetimeFigureOut">
              <a:rPr lang="en-US" smtClean="0"/>
              <a:pPr/>
              <a:t>9/8/2014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4867CA8B-0252-4E18-B9E3-068750766CF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6DFB0F-038A-434E-B61B-4A0B70ADC8D3}" type="datetimeFigureOut">
              <a:rPr lang="en-US" smtClean="0"/>
              <a:pPr/>
              <a:t>9/8/2014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867CA8B-0252-4E18-B9E3-068750766CF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4867CA8B-0252-4E18-B9E3-068750766CF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6DFB0F-038A-434E-B61B-4A0B70ADC8D3}" type="datetimeFigureOut">
              <a:rPr lang="en-US" smtClean="0"/>
              <a:pPr/>
              <a:t>9/8/2014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4867CA8B-0252-4E18-B9E3-068750766CF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F26DFB0F-038A-434E-B61B-4A0B70ADC8D3}" type="datetimeFigureOut">
              <a:rPr lang="en-US" smtClean="0"/>
              <a:pPr/>
              <a:t>9/8/2014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F26DFB0F-038A-434E-B61B-4A0B70ADC8D3}" type="datetimeFigureOut">
              <a:rPr lang="en-US" smtClean="0"/>
              <a:pPr/>
              <a:t>9/8/2014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4867CA8B-0252-4E18-B9E3-068750766CF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allup.com/" TargetMode="External"/><Relationship Id="rId2" Type="http://schemas.openxmlformats.org/officeDocument/2006/relationships/hyperlink" Target="http://www.pewresearch.org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livingroomcandidate.org/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AP U.S. government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Ch. 6 Public Opinion and Socialization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Public Opinion and Political Socialization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797552"/>
          </a:xfrm>
        </p:spPr>
        <p:txBody>
          <a:bodyPr>
            <a:normAutofit/>
          </a:bodyPr>
          <a:lstStyle/>
          <a:p>
            <a:r>
              <a:rPr lang="en-US" dirty="0" smtClean="0"/>
              <a:t>Consensus- general agreement on an issue</a:t>
            </a:r>
          </a:p>
          <a:p>
            <a:r>
              <a:rPr lang="en-US" dirty="0" smtClean="0"/>
              <a:t>Divisive Opinion- sharply divided	</a:t>
            </a:r>
          </a:p>
          <a:p>
            <a:r>
              <a:rPr lang="en-US" dirty="0" smtClean="0"/>
              <a:t>Political Socialization-process by which individuals acquire political beliefs and attitudes</a:t>
            </a:r>
          </a:p>
          <a:p>
            <a:pPr lvl="1"/>
            <a:r>
              <a:rPr lang="en-US" dirty="0" smtClean="0"/>
              <a:t>Family and social environment</a:t>
            </a:r>
          </a:p>
          <a:p>
            <a:pPr lvl="1"/>
            <a:r>
              <a:rPr lang="en-US" dirty="0" smtClean="0"/>
              <a:t>Education</a:t>
            </a:r>
          </a:p>
          <a:p>
            <a:pPr lvl="1"/>
            <a:r>
              <a:rPr lang="en-US" dirty="0" smtClean="0"/>
              <a:t>Peers </a:t>
            </a:r>
          </a:p>
          <a:p>
            <a:pPr lvl="1"/>
            <a:r>
              <a:rPr lang="en-US" dirty="0" smtClean="0"/>
              <a:t>Opinion leaders’ influence</a:t>
            </a:r>
          </a:p>
          <a:p>
            <a:pPr lvl="1"/>
            <a:r>
              <a:rPr lang="en-US" dirty="0" smtClean="0"/>
              <a:t>Media</a:t>
            </a:r>
          </a:p>
          <a:p>
            <a:pPr lvl="1"/>
            <a:r>
              <a:rPr lang="en-US" dirty="0" smtClean="0"/>
              <a:t>Influence of political events</a:t>
            </a:r>
          </a:p>
          <a:p>
            <a:pPr lvl="1"/>
            <a:r>
              <a:rPr lang="en-US" dirty="0" smtClean="0"/>
              <a:t>Generational effect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Political Preferences and Voting Behavior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Demographic influences</a:t>
            </a:r>
          </a:p>
          <a:p>
            <a:pPr lvl="1"/>
            <a:r>
              <a:rPr lang="en-US" dirty="0" smtClean="0"/>
              <a:t>Education</a:t>
            </a:r>
          </a:p>
          <a:p>
            <a:pPr lvl="1"/>
            <a:r>
              <a:rPr lang="en-US" dirty="0" smtClean="0"/>
              <a:t>Economic status</a:t>
            </a:r>
          </a:p>
          <a:p>
            <a:pPr lvl="1"/>
            <a:r>
              <a:rPr lang="en-US" dirty="0" smtClean="0"/>
              <a:t>Religious influence</a:t>
            </a:r>
          </a:p>
          <a:p>
            <a:pPr lvl="1"/>
            <a:r>
              <a:rPr lang="en-US" dirty="0" smtClean="0"/>
              <a:t>Race and ethnicity</a:t>
            </a:r>
          </a:p>
          <a:p>
            <a:pPr lvl="1"/>
            <a:r>
              <a:rPr lang="en-US" dirty="0" smtClean="0"/>
              <a:t>Gender</a:t>
            </a:r>
          </a:p>
          <a:p>
            <a:pPr lvl="1"/>
            <a:r>
              <a:rPr lang="en-US" dirty="0" smtClean="0"/>
              <a:t>Geographic region</a:t>
            </a:r>
          </a:p>
          <a:p>
            <a:r>
              <a:rPr lang="en-US" dirty="0" smtClean="0"/>
              <a:t>Election-Specific factors</a:t>
            </a:r>
          </a:p>
          <a:p>
            <a:pPr lvl="1"/>
            <a:r>
              <a:rPr lang="en-US" dirty="0" smtClean="0"/>
              <a:t>Party identification</a:t>
            </a:r>
          </a:p>
          <a:p>
            <a:pPr lvl="1"/>
            <a:r>
              <a:rPr lang="en-US" dirty="0" smtClean="0"/>
              <a:t>Perception of Candidates</a:t>
            </a:r>
          </a:p>
          <a:p>
            <a:pPr lvl="1"/>
            <a:r>
              <a:rPr lang="en-US" dirty="0" smtClean="0"/>
              <a:t>Issue Preferences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Measuring Public Opinion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Opinion polls- method of systematically questioning a small sample of responders who represent total pop. </a:t>
            </a:r>
          </a:p>
          <a:p>
            <a:r>
              <a:rPr lang="en-US" dirty="0" smtClean="0"/>
              <a:t>Straw polls- unofficial poll indicating trends</a:t>
            </a:r>
          </a:p>
          <a:p>
            <a:r>
              <a:rPr lang="en-US" dirty="0" smtClean="0">
                <a:hlinkClick r:id="rId2"/>
              </a:rPr>
              <a:t>www.pewresearch.org</a:t>
            </a:r>
            <a:endParaRPr lang="en-US" dirty="0" smtClean="0"/>
          </a:p>
          <a:p>
            <a:r>
              <a:rPr lang="en-US" dirty="0" smtClean="0">
                <a:hlinkClick r:id="rId3"/>
              </a:rPr>
              <a:t>www.gallup.com</a:t>
            </a:r>
            <a:endParaRPr lang="en-US" dirty="0" smtClean="0"/>
          </a:p>
          <a:p>
            <a:r>
              <a:rPr lang="en-US" dirty="0" smtClean="0">
                <a:hlinkClick r:id="rId4"/>
              </a:rPr>
              <a:t>www.livingroomcandidate.org</a:t>
            </a:r>
            <a:endParaRPr lang="en-US" dirty="0" smtClean="0"/>
          </a:p>
          <a:p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Sampling Techniques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52400" y="1527048"/>
            <a:ext cx="8839200" cy="4949952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Representative sampling- to accurately predict the whole based on only a sample, the sample must be representative</a:t>
            </a:r>
          </a:p>
          <a:p>
            <a:endParaRPr lang="en-US" dirty="0" smtClean="0"/>
          </a:p>
          <a:p>
            <a:r>
              <a:rPr lang="en-US" dirty="0" smtClean="0"/>
              <a:t>Random sample- representative within the stated margin of error… for a poll to be random, every person in the defined pop. has to have an equal chance of being selected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Quota sampling- researchers decide how many persons of certain types they need in a survey and then send out interviewers to find the necessary number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Problems with Polls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52400" y="1527048"/>
            <a:ext cx="8839200" cy="4873752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Margin of error- if it is greater than the difference between two candidates, the poll can not indicate a leader</a:t>
            </a:r>
          </a:p>
          <a:p>
            <a:r>
              <a:rPr lang="en-US" dirty="0" smtClean="0"/>
              <a:t>Length of time- polls are only accurate for the time frame when they were conducted</a:t>
            </a:r>
          </a:p>
          <a:p>
            <a:r>
              <a:rPr lang="en-US" dirty="0" smtClean="0"/>
              <a:t>Sampling errors- difference between a sample’s results and the true result if the entire pop. had been polled</a:t>
            </a:r>
          </a:p>
          <a:p>
            <a:r>
              <a:rPr lang="en-US" dirty="0" smtClean="0"/>
              <a:t>Poll questions- yes/no answers are a problem if the issue admits shades of gray</a:t>
            </a:r>
          </a:p>
          <a:p>
            <a:r>
              <a:rPr lang="en-US" dirty="0" smtClean="0"/>
              <a:t>Push polls- attempt to spread negative statements about a candidate by posing as a polltaker</a:t>
            </a:r>
          </a:p>
          <a:p>
            <a:r>
              <a:rPr lang="en-US" dirty="0" smtClean="0"/>
              <a:t>Telephone polls- fewer want to participate</a:t>
            </a:r>
          </a:p>
          <a:p>
            <a:r>
              <a:rPr lang="en-US" dirty="0" smtClean="0"/>
              <a:t>Internet polls- random? 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7" name="Picture 13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609600"/>
            <a:ext cx="7391400" cy="5704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06165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0200" y="84430"/>
            <a:ext cx="5486399" cy="6697369"/>
          </a:xfrm>
        </p:spPr>
      </p:pic>
    </p:spTree>
    <p:extLst>
      <p:ext uri="{BB962C8B-B14F-4D97-AF65-F5344CB8AC3E}">
        <p14:creationId xmlns:p14="http://schemas.microsoft.com/office/powerpoint/2010/main" val="151043214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1489</TotalTime>
  <Words>256</Words>
  <Application>Microsoft Office PowerPoint</Application>
  <PresentationFormat>On-screen Show (4:3)</PresentationFormat>
  <Paragraphs>46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Civic</vt:lpstr>
      <vt:lpstr>Ch. 6 Public Opinion and Socialization</vt:lpstr>
      <vt:lpstr>Public Opinion and Political Socialization</vt:lpstr>
      <vt:lpstr>Political Preferences and Voting Behavior</vt:lpstr>
      <vt:lpstr>Measuring Public Opinion</vt:lpstr>
      <vt:lpstr>Sampling Techniques</vt:lpstr>
      <vt:lpstr>Problems with Polls</vt:lpstr>
      <vt:lpstr>PowerPoint Presentation</vt:lpstr>
      <vt:lpstr>PowerPoint Presentation</vt:lpstr>
    </vt:vector>
  </TitlesOfParts>
  <Company>ASFA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Ch. 6 Public Opinion and Socialization</dc:title>
  <dc:creator>cwalden</dc:creator>
  <cp:lastModifiedBy>Catherine Walden</cp:lastModifiedBy>
  <cp:revision>11</cp:revision>
  <cp:lastPrinted>2014-09-05T14:08:51Z</cp:lastPrinted>
  <dcterms:created xsi:type="dcterms:W3CDTF">2010-08-30T13:55:29Z</dcterms:created>
  <dcterms:modified xsi:type="dcterms:W3CDTF">2014-09-08T14:36:33Z</dcterms:modified>
</cp:coreProperties>
</file>