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3" r:id="rId8"/>
    <p:sldId id="261" r:id="rId9"/>
    <p:sldId id="271" r:id="rId10"/>
    <p:sldId id="264" r:id="rId11"/>
    <p:sldId id="269" r:id="rId12"/>
    <p:sldId id="270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6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7C42BE1-412E-4C3F-83FE-7508438BBD42}" type="datetimeFigureOut">
              <a:rPr lang="en-US" smtClean="0"/>
              <a:pPr/>
              <a:t>2/22/2016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A22B892-913D-4D4A-87F0-56502FCD7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42BE1-412E-4C3F-83FE-7508438BBD42}" type="datetimeFigureOut">
              <a:rPr lang="en-US" smtClean="0"/>
              <a:pPr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2B892-913D-4D4A-87F0-56502FCD7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42BE1-412E-4C3F-83FE-7508438BBD42}" type="datetimeFigureOut">
              <a:rPr lang="en-US" smtClean="0"/>
              <a:pPr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2B892-913D-4D4A-87F0-56502FCD7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42BE1-412E-4C3F-83FE-7508438BBD42}" type="datetimeFigureOut">
              <a:rPr lang="en-US" smtClean="0"/>
              <a:pPr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2B892-913D-4D4A-87F0-56502FCD7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42BE1-412E-4C3F-83FE-7508438BBD42}" type="datetimeFigureOut">
              <a:rPr lang="en-US" smtClean="0"/>
              <a:pPr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2B892-913D-4D4A-87F0-56502FCD7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42BE1-412E-4C3F-83FE-7508438BBD42}" type="datetimeFigureOut">
              <a:rPr lang="en-US" smtClean="0"/>
              <a:pPr/>
              <a:t>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2B892-913D-4D4A-87F0-56502FCD7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7C42BE1-412E-4C3F-83FE-7508438BBD42}" type="datetimeFigureOut">
              <a:rPr lang="en-US" smtClean="0"/>
              <a:pPr/>
              <a:t>2/22/2016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22B892-913D-4D4A-87F0-56502FCD7B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7C42BE1-412E-4C3F-83FE-7508438BBD42}" type="datetimeFigureOut">
              <a:rPr lang="en-US" smtClean="0"/>
              <a:pPr/>
              <a:t>2/22/2016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22B892-913D-4D4A-87F0-56502FCD7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42BE1-412E-4C3F-83FE-7508438BBD42}" type="datetimeFigureOut">
              <a:rPr lang="en-US" smtClean="0"/>
              <a:pPr/>
              <a:t>2/22/2016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2B892-913D-4D4A-87F0-56502FCD7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42BE1-412E-4C3F-83FE-7508438BBD42}" type="datetimeFigureOut">
              <a:rPr lang="en-US" smtClean="0"/>
              <a:pPr/>
              <a:t>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2B892-913D-4D4A-87F0-56502FCD7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42BE1-412E-4C3F-83FE-7508438BBD42}" type="datetimeFigureOut">
              <a:rPr lang="en-US" smtClean="0"/>
              <a:pPr/>
              <a:t>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2B892-913D-4D4A-87F0-56502FCD7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7C42BE1-412E-4C3F-83FE-7508438BBD42}" type="datetimeFigureOut">
              <a:rPr lang="en-US" smtClean="0"/>
              <a:pPr/>
              <a:t>2/22/2016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A22B892-913D-4D4A-87F0-56502FCD7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s.state.al.us/Elections/AbsenteeVotingInfo.aspx" TargetMode="External"/><Relationship Id="rId2" Type="http://schemas.openxmlformats.org/officeDocument/2006/relationships/hyperlink" Target="http://www.alabamavotes.gov/ElectionInfo/2012SampleBallots.aspx?a=voter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s.state.al.us/Elections/VoterRegistrationInfo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c.gov/ans/answers_general.shtml" TargetMode="External"/><Relationship Id="rId2" Type="http://schemas.openxmlformats.org/officeDocument/2006/relationships/hyperlink" Target="http://www.sourcewatch.org/index.php?title=Bipartisan_Campaign_Reform_Act_of_200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9 Campaigns, Nominations, Elections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 U.S. Government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Ballots</a:t>
            </a:r>
          </a:p>
          <a:p>
            <a:pPr lvl="1"/>
            <a:r>
              <a:rPr lang="en-US" dirty="0" smtClean="0"/>
              <a:t>Office Block ballots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www.alabamavotes.gov/ElectionInfo/2012SampleBallots.aspx?a=voters</a:t>
            </a:r>
            <a:endParaRPr lang="en-US" dirty="0" smtClean="0"/>
          </a:p>
          <a:p>
            <a:pPr lvl="1"/>
            <a:r>
              <a:rPr lang="en-US" dirty="0" smtClean="0"/>
              <a:t>Party Column ballots</a:t>
            </a:r>
          </a:p>
          <a:p>
            <a:pPr lvl="1"/>
            <a:r>
              <a:rPr lang="en-US" dirty="0" smtClean="0"/>
              <a:t>Provisional ballots</a:t>
            </a:r>
          </a:p>
          <a:p>
            <a:pPr lvl="1"/>
            <a:r>
              <a:rPr lang="en-US" dirty="0" smtClean="0"/>
              <a:t>Absentee ballots</a:t>
            </a:r>
          </a:p>
          <a:p>
            <a:pPr lvl="1"/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www.sos.state.al.us/Elections/AbsenteeVotingnfo.aspx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smtClean="0"/>
              <a:t>Voter </a:t>
            </a:r>
            <a:r>
              <a:rPr lang="en-US" dirty="0" smtClean="0"/>
              <a:t>fraud</a:t>
            </a:r>
          </a:p>
          <a:p>
            <a:pPr lvl="1"/>
            <a:r>
              <a:rPr lang="en-US" dirty="0" smtClean="0"/>
              <a:t>Failure to purge the rolls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r>
              <a:rPr lang="en-US" dirty="0" smtClean="0"/>
              <a:t>Office Column Ballot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1371600"/>
            <a:ext cx="4419600" cy="5636591"/>
          </a:xfrm>
        </p:spPr>
      </p:pic>
    </p:spTree>
    <p:extLst>
      <p:ext uri="{BB962C8B-B14F-4D97-AF65-F5344CB8AC3E}">
        <p14:creationId xmlns:p14="http://schemas.microsoft.com/office/powerpoint/2010/main" val="264310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 smtClean="0"/>
              <a:t>Party Column Ballot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451965"/>
            <a:ext cx="4343400" cy="5442025"/>
          </a:xfrm>
        </p:spPr>
      </p:pic>
    </p:spTree>
    <p:extLst>
      <p:ext uri="{BB962C8B-B14F-4D97-AF65-F5344CB8AC3E}">
        <p14:creationId xmlns:p14="http://schemas.microsoft.com/office/powerpoint/2010/main" val="81949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Factors influencing who votes</a:t>
            </a:r>
          </a:p>
          <a:p>
            <a:pPr lvl="1"/>
            <a:r>
              <a:rPr lang="en-US" dirty="0" smtClean="0"/>
              <a:t>Age</a:t>
            </a:r>
          </a:p>
          <a:p>
            <a:pPr lvl="1"/>
            <a:r>
              <a:rPr lang="en-US" dirty="0" smtClean="0"/>
              <a:t>Education</a:t>
            </a:r>
            <a:endParaRPr lang="en-US" dirty="0" smtClean="0"/>
          </a:p>
          <a:p>
            <a:pPr lvl="1"/>
            <a:r>
              <a:rPr lang="en-US" dirty="0" smtClean="0"/>
              <a:t>Minority status</a:t>
            </a:r>
          </a:p>
          <a:p>
            <a:pPr lvl="1"/>
            <a:r>
              <a:rPr lang="en-US" dirty="0" smtClean="0"/>
              <a:t>Income</a:t>
            </a:r>
          </a:p>
          <a:p>
            <a:pPr lvl="1"/>
            <a:r>
              <a:rPr lang="en-US" dirty="0" smtClean="0"/>
              <a:t>Party competition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People Do Not Vote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Uninformative Media coverage</a:t>
            </a:r>
          </a:p>
          <a:p>
            <a:r>
              <a:rPr lang="en-US" dirty="0" smtClean="0"/>
              <a:t>Negative Campaigning</a:t>
            </a:r>
          </a:p>
          <a:p>
            <a:r>
              <a:rPr lang="en-US" dirty="0" smtClean="0"/>
              <a:t>Rational Ignorance Effect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Voter Turn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Voter Registration requirements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www.sos.state.al.us/Elections/VoterRegistrationInfo.aspx</a:t>
            </a:r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Super Tuesday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Improve turn out, How?</a:t>
            </a:r>
          </a:p>
          <a:p>
            <a:pPr lvl="1"/>
            <a:r>
              <a:rPr lang="en-US" dirty="0" smtClean="0"/>
              <a:t>Make Election Day a national holiday?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wants to be candidate?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Self starters</a:t>
            </a:r>
          </a:p>
          <a:p>
            <a:r>
              <a:rPr lang="en-US" dirty="0" smtClean="0"/>
              <a:t>Those recruited by the party</a:t>
            </a:r>
          </a:p>
          <a:p>
            <a:r>
              <a:rPr lang="en-US" dirty="0" smtClean="0"/>
              <a:t>Nomination process:  (President)	</a:t>
            </a:r>
          </a:p>
          <a:p>
            <a:pPr lvl="1"/>
            <a:r>
              <a:rPr lang="en-US" dirty="0" smtClean="0"/>
              <a:t>Primary- selects delegates to attend the party’s national convention, which in turn nominates the Pres. Candidate</a:t>
            </a:r>
          </a:p>
          <a:p>
            <a:pPr lvl="1"/>
            <a:r>
              <a:rPr lang="en-US" dirty="0" smtClean="0"/>
              <a:t>Caucus- a closed neighborhood meeting of party members who begin the process that will elect delegates -&gt; higher level meeting -&gt; state convention that actually selects  the national convention delegates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 requirements:	</a:t>
            </a:r>
          </a:p>
          <a:p>
            <a:pPr lvl="1"/>
            <a:r>
              <a:rPr lang="en-US" dirty="0" smtClean="0"/>
              <a:t>House- 25 yrs of age, Senate- 30 yrs old, Pres.- 35 yrs old</a:t>
            </a:r>
          </a:p>
          <a:p>
            <a:pPr lvl="1"/>
            <a:r>
              <a:rPr lang="en-US" dirty="0" smtClean="0"/>
              <a:t>Complete list p. 291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21</a:t>
            </a:r>
            <a:r>
              <a:rPr lang="en-US" baseline="30000" dirty="0" smtClean="0"/>
              <a:t>st</a:t>
            </a:r>
            <a:r>
              <a:rPr lang="en-US" dirty="0" smtClean="0"/>
              <a:t> Century Campaigns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686800" cy="459333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Professional campaigns</a:t>
            </a:r>
          </a:p>
          <a:p>
            <a:pPr lvl="1"/>
            <a:r>
              <a:rPr lang="en-US" dirty="0" smtClean="0"/>
              <a:t>Hire consultants</a:t>
            </a:r>
          </a:p>
          <a:p>
            <a:pPr lvl="1"/>
            <a:r>
              <a:rPr lang="en-US" dirty="0" smtClean="0"/>
              <a:t>Increase visibility and appeal</a:t>
            </a:r>
          </a:p>
          <a:p>
            <a:pPr lvl="2"/>
            <a:r>
              <a:rPr lang="en-US" dirty="0" smtClean="0"/>
              <a:t>Media</a:t>
            </a:r>
          </a:p>
          <a:p>
            <a:pPr lvl="2"/>
            <a:r>
              <a:rPr lang="en-US" dirty="0" smtClean="0"/>
              <a:t>Opinion polls</a:t>
            </a:r>
          </a:p>
          <a:p>
            <a:pPr lvl="2"/>
            <a:r>
              <a:rPr lang="en-US" dirty="0" smtClean="0"/>
              <a:t>Focus groups</a:t>
            </a:r>
          </a:p>
          <a:p>
            <a:r>
              <a:rPr lang="en-US" dirty="0" smtClean="0"/>
              <a:t>Financing</a:t>
            </a:r>
          </a:p>
          <a:p>
            <a:pPr lvl="1"/>
            <a:r>
              <a:rPr lang="en-US" dirty="0" smtClean="0"/>
              <a:t>Hatch Act, 1939</a:t>
            </a:r>
          </a:p>
          <a:p>
            <a:pPr lvl="1"/>
            <a:r>
              <a:rPr lang="en-US" dirty="0" smtClean="0"/>
              <a:t>Federal Election Campaign Act (FECA 1971) + Amend.</a:t>
            </a:r>
          </a:p>
          <a:p>
            <a:pPr lvl="1"/>
            <a:r>
              <a:rPr lang="en-US" dirty="0" smtClean="0"/>
              <a:t>Bipartisan Campaign Finance Reform Act 2002 </a:t>
            </a:r>
          </a:p>
          <a:p>
            <a:pPr lvl="2"/>
            <a:r>
              <a:rPr lang="en-US" dirty="0" smtClean="0"/>
              <a:t>Soft money – contributions unregulated (fund general activities)</a:t>
            </a:r>
          </a:p>
          <a:p>
            <a:pPr lvl="2"/>
            <a:r>
              <a:rPr lang="en-US" dirty="0" smtClean="0"/>
              <a:t>Hard money – regulated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en-US" dirty="0" smtClean="0"/>
              <a:t>Campaign Financing </a:t>
            </a:r>
            <a:r>
              <a:rPr lang="en-US" dirty="0" err="1" smtClean="0"/>
              <a:t>con’t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9813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Before 1971-74- no restrictions on money given to parties for voter registration and general publicity.  (soft money)</a:t>
            </a:r>
          </a:p>
          <a:p>
            <a:r>
              <a:rPr lang="en-US" dirty="0" smtClean="0"/>
              <a:t>Issue Advocacy- tactic by interest groups to buy advertising that advocates positions on issues and either attack or praise candidates  on the issues… as long as no candidate endorsed it is legal</a:t>
            </a:r>
          </a:p>
          <a:p>
            <a:r>
              <a:rPr lang="en-US" dirty="0" smtClean="0"/>
              <a:t>BCRA 2002- limits issue advocacy ads and </a:t>
            </a:r>
            <a:r>
              <a:rPr lang="en-US" dirty="0" err="1" smtClean="0"/>
              <a:t>indiv</a:t>
            </a:r>
            <a:r>
              <a:rPr lang="en-US" dirty="0" smtClean="0"/>
              <a:t>. Contributions $2000 p. 302</a:t>
            </a:r>
          </a:p>
          <a:p>
            <a:pPr lvl="1"/>
            <a:r>
              <a:rPr lang="en-US" dirty="0" smtClean="0"/>
              <a:t>Will hurt ability of parties to help candidates</a:t>
            </a:r>
          </a:p>
          <a:p>
            <a:pPr lvl="1"/>
            <a:r>
              <a:rPr lang="en-US" dirty="0" smtClean="0"/>
              <a:t>Will help incumbents who are less likely to need the ads</a:t>
            </a:r>
          </a:p>
          <a:p>
            <a:pPr lvl="1"/>
            <a:r>
              <a:rPr lang="en-US" dirty="0" smtClean="0">
                <a:hlinkClick r:id="rId2"/>
              </a:rPr>
              <a:t>Http://www.sourcewatch.org/index.php?title=Bipartisan_Campaign_Reform_Act_of_2002</a:t>
            </a:r>
            <a:endParaRPr lang="en-US" dirty="0" smtClean="0"/>
          </a:p>
          <a:p>
            <a:pPr lvl="1"/>
            <a:r>
              <a:rPr lang="en-US" dirty="0" smtClean="0"/>
              <a:t>How much </a:t>
            </a:r>
            <a:r>
              <a:rPr lang="en-US" dirty="0"/>
              <a:t>can contribute?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www.fec.gov/ans/answers_general.shtml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PAC’s, </a:t>
            </a:r>
            <a:r>
              <a:rPr lang="en-US" dirty="0" err="1" smtClean="0"/>
              <a:t>Woll</a:t>
            </a:r>
            <a:r>
              <a:rPr lang="en-US" dirty="0" smtClean="0"/>
              <a:t> p. 278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PAC- Political Action Committee- set up by and representing a corporation, labor union, or special interest group… raise and give campaign donations (Interest groups can funnel PAC money to candidates)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Misplaced Obsession with PAC’s</a:t>
            </a:r>
          </a:p>
          <a:p>
            <a:pPr lvl="1"/>
            <a:r>
              <a:rPr lang="en-US" dirty="0" smtClean="0"/>
              <a:t>Identify 3 reasons PAC’s do not “buy” votes: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PAC’s, </a:t>
            </a:r>
            <a:r>
              <a:rPr lang="en-US" dirty="0" err="1" smtClean="0"/>
              <a:t>Woll</a:t>
            </a:r>
            <a:r>
              <a:rPr lang="en-US" dirty="0" smtClean="0"/>
              <a:t> p. 278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Misplaced Obsession with PAC’s</a:t>
            </a:r>
          </a:p>
          <a:p>
            <a:pPr lvl="1"/>
            <a:r>
              <a:rPr lang="en-US" dirty="0" smtClean="0"/>
              <a:t>Identify 3 reasons PAC’s do not “buy” votes:</a:t>
            </a:r>
          </a:p>
          <a:p>
            <a:pPr lvl="2"/>
            <a:r>
              <a:rPr lang="en-US" dirty="0" smtClean="0"/>
              <a:t>Regular free elections with general suffrage</a:t>
            </a:r>
          </a:p>
          <a:p>
            <a:pPr lvl="2"/>
            <a:r>
              <a:rPr lang="en-US" dirty="0" smtClean="0"/>
              <a:t>Two-party system</a:t>
            </a:r>
          </a:p>
          <a:p>
            <a:pPr lvl="2"/>
            <a:r>
              <a:rPr lang="en-US" dirty="0" smtClean="0"/>
              <a:t>Summary:  Merit matters most-&gt;Broad perspective of party allegiance (Constituent interest, not just PAC’s interest)</a:t>
            </a:r>
            <a:endParaRPr lang="en-US" dirty="0"/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“Money the Root of PAC Ban Evil”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PAC to </a:t>
            </a:r>
            <a:r>
              <a:rPr lang="en-US" smtClean="0"/>
              <a:t>PAC transfers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Voter Registration!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4725</TotalTime>
  <Words>389</Words>
  <Application>Microsoft Office PowerPoint</Application>
  <PresentationFormat>On-screen Show (4:3)</PresentationFormat>
  <Paragraphs>79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Urban</vt:lpstr>
      <vt:lpstr>Chapter 9 Campaigns, Nominations, Elections</vt:lpstr>
      <vt:lpstr>Who wants to be candidate?</vt:lpstr>
      <vt:lpstr>Qualifications</vt:lpstr>
      <vt:lpstr>21st Century Campaigns</vt:lpstr>
      <vt:lpstr>Campaign Financing con’t.</vt:lpstr>
      <vt:lpstr>PAC’s, Woll p. 278</vt:lpstr>
      <vt:lpstr>PAC’s, Woll p. 278</vt:lpstr>
      <vt:lpstr>“Money the Root of PAC Ban Evil”</vt:lpstr>
      <vt:lpstr>Voter Registration!</vt:lpstr>
      <vt:lpstr>Elections </vt:lpstr>
      <vt:lpstr>Office Column Ballot</vt:lpstr>
      <vt:lpstr>Party Column Ballot</vt:lpstr>
      <vt:lpstr>Elections</vt:lpstr>
      <vt:lpstr>Why People Do Not Vote</vt:lpstr>
      <vt:lpstr>Voter Turn Out</vt:lpstr>
    </vt:vector>
  </TitlesOfParts>
  <Company>ASFA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cwalden</dc:creator>
  <cp:lastModifiedBy>Catherine Walden</cp:lastModifiedBy>
  <cp:revision>23</cp:revision>
  <dcterms:created xsi:type="dcterms:W3CDTF">2010-09-20T13:38:48Z</dcterms:created>
  <dcterms:modified xsi:type="dcterms:W3CDTF">2016-02-25T15:13:03Z</dcterms:modified>
</cp:coreProperties>
</file>