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handoutMasterIdLst>
    <p:handoutMasterId r:id="rId17"/>
  </p:handout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9" d="100"/>
          <a:sy n="119" d="100"/>
        </p:scale>
        <p:origin x="169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5217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7C328F11-70DC-4E60-B367-3BC25344BCB4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5217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ED800E76-64CE-4972-947A-E4A09A9230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8710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8E8F238B-BAB7-4FAF-88A4-259BB90B4340}" type="datetimeFigureOut">
              <a:rPr lang="en-US" smtClean="0"/>
              <a:pPr/>
              <a:t>11/16/2015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43AD2694-F56A-43F2-BD11-FAB9F14C31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F238B-BAB7-4FAF-88A4-259BB90B4340}" type="datetimeFigureOut">
              <a:rPr lang="en-US" smtClean="0"/>
              <a:pPr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D2694-F56A-43F2-BD11-FAB9F14C31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F238B-BAB7-4FAF-88A4-259BB90B4340}" type="datetimeFigureOut">
              <a:rPr lang="en-US" smtClean="0"/>
              <a:pPr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D2694-F56A-43F2-BD11-FAB9F14C31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F238B-BAB7-4FAF-88A4-259BB90B4340}" type="datetimeFigureOut">
              <a:rPr lang="en-US" smtClean="0"/>
              <a:pPr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D2694-F56A-43F2-BD11-FAB9F14C31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8E8F238B-BAB7-4FAF-88A4-259BB90B4340}" type="datetimeFigureOut">
              <a:rPr lang="en-US" smtClean="0"/>
              <a:pPr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43AD2694-F56A-43F2-BD11-FAB9F14C31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F238B-BAB7-4FAF-88A4-259BB90B4340}" type="datetimeFigureOut">
              <a:rPr lang="en-US" smtClean="0"/>
              <a:pPr/>
              <a:t>11/16/2015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D2694-F56A-43F2-BD11-FAB9F14C31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F238B-BAB7-4FAF-88A4-259BB90B4340}" type="datetimeFigureOut">
              <a:rPr lang="en-US" smtClean="0"/>
              <a:pPr/>
              <a:t>11/16/2015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D2694-F56A-43F2-BD11-FAB9F14C31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F238B-BAB7-4FAF-88A4-259BB90B4340}" type="datetimeFigureOut">
              <a:rPr lang="en-US" smtClean="0"/>
              <a:pPr/>
              <a:t>11/16/2015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D2694-F56A-43F2-BD11-FAB9F14C31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F238B-BAB7-4FAF-88A4-259BB90B4340}" type="datetimeFigureOut">
              <a:rPr lang="en-US" smtClean="0"/>
              <a:pPr/>
              <a:t>11/16/2015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D2694-F56A-43F2-BD11-FAB9F14C31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F238B-BAB7-4FAF-88A4-259BB90B4340}" type="datetimeFigureOut">
              <a:rPr lang="en-US" smtClean="0"/>
              <a:pPr/>
              <a:t>11/16/2015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D2694-F56A-43F2-BD11-FAB9F14C31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F238B-BAB7-4FAF-88A4-259BB90B4340}" type="datetimeFigureOut">
              <a:rPr lang="en-US" smtClean="0"/>
              <a:pPr/>
              <a:t>11/16/2015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D2694-F56A-43F2-BD11-FAB9F14C31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E8F238B-BAB7-4FAF-88A4-259BB90B4340}" type="datetimeFigureOut">
              <a:rPr lang="en-US" smtClean="0"/>
              <a:pPr/>
              <a:t>11/16/2015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3AD2694-F56A-43F2-BD11-FAB9F14C31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hitehouse.gov/administration/eop/nsc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nsus.gov/hhes/www/poverty/about/overview/measure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ngress.gov/bill/104th-congress/house-bill/3829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3886200"/>
            <a:ext cx="70104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Domestic, Economic &amp; Foreign Policy 			CR-5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AP U.S. Gov. Ch. 15, 16, 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Fiscal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Defined: the federal government’s use of taxation and spending policies to affect overall business activity</a:t>
            </a:r>
          </a:p>
          <a:p>
            <a:r>
              <a:rPr lang="en-US" dirty="0" smtClean="0"/>
              <a:t>Keynesian Economics:  supports </a:t>
            </a:r>
            <a:r>
              <a:rPr lang="en-US" dirty="0" err="1" smtClean="0"/>
              <a:t>gov’t</a:t>
            </a:r>
            <a:r>
              <a:rPr lang="en-US" dirty="0" smtClean="0"/>
              <a:t> spending and taxing to stabilize the economy-&gt; (discretionary fiscal policy)</a:t>
            </a:r>
          </a:p>
          <a:p>
            <a:r>
              <a:rPr lang="en-US" dirty="0" smtClean="0"/>
              <a:t>Budget deficits?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Monetary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Defined:  the utilization of changes in the amount of money in circulation to alter credit markets, employment, and the rate of inflation</a:t>
            </a:r>
          </a:p>
          <a:p>
            <a:r>
              <a:rPr lang="en-US" dirty="0" smtClean="0"/>
              <a:t>Federal Reserve System (1913)- controlling the rate of growth of the money supply (</a:t>
            </a:r>
            <a:r>
              <a:rPr lang="en-US" smtClean="0"/>
              <a:t>regulatory agency)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Foreign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Defined:  a nation’s external goals and the techniques and strategies used to achieve these goals</a:t>
            </a:r>
          </a:p>
          <a:p>
            <a:r>
              <a:rPr lang="en-US" dirty="0" smtClean="0"/>
              <a:t>Major goal:  national security, includes foreign/domestic policy dev. by Dept. of Defense and State, federal agencies, and NSC (advisory body</a:t>
            </a:r>
            <a:r>
              <a:rPr lang="en-US" dirty="0"/>
              <a:t>)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www.whitehouse.gov/administration/eop/nsc</a:t>
            </a:r>
            <a:endParaRPr lang="en-US" dirty="0" smtClean="0"/>
          </a:p>
          <a:p>
            <a:r>
              <a:rPr lang="en-US" dirty="0" smtClean="0"/>
              <a:t>Techniques:</a:t>
            </a:r>
          </a:p>
          <a:p>
            <a:pPr lvl="1"/>
            <a:r>
              <a:rPr lang="en-US" dirty="0" smtClean="0"/>
              <a:t>Diplomacy- total process by which states carry on political relations</a:t>
            </a:r>
          </a:p>
          <a:p>
            <a:pPr lvl="1"/>
            <a:r>
              <a:rPr lang="en-US" dirty="0" smtClean="0"/>
              <a:t>Economic aid- assistance to other nations (grants, loans, or credits)</a:t>
            </a:r>
          </a:p>
          <a:p>
            <a:pPr lvl="1"/>
            <a:r>
              <a:rPr lang="en-US" dirty="0" smtClean="0"/>
              <a:t>Technical assistance- sharing experts with tech. skills in agriculture, engineering or business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Defense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Defined:  a subset of national security policy that includes the directing of the scale and size of the Amer. Armed forces</a:t>
            </a:r>
          </a:p>
          <a:p>
            <a:pPr lvl="1"/>
            <a:r>
              <a:rPr lang="en-US" dirty="0" smtClean="0"/>
              <a:t>Considers types of armed forces, how to prepare for war and the types of weaponry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Moral Idealism vs. Political Realism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Moral Idealism:  philosophy that sees nations as normally willing to cooperate and to agree on moral standards of conduct  (Ex. Woodrow Wilson)</a:t>
            </a:r>
          </a:p>
          <a:p>
            <a:r>
              <a:rPr lang="en-US" smtClean="0"/>
              <a:t>Political Realism:  </a:t>
            </a:r>
            <a:r>
              <a:rPr lang="en-US" dirty="0" smtClean="0"/>
              <a:t>sees each nation acting principally in its own interest (Ex. WWII)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Makes Foreign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President as Commander in Chief and power to make exec.  agreements</a:t>
            </a:r>
          </a:p>
          <a:p>
            <a:r>
              <a:rPr lang="en-US" dirty="0" smtClean="0"/>
              <a:t>Pres. as legislative leader and influence on budgetary constraints</a:t>
            </a:r>
          </a:p>
          <a:p>
            <a:r>
              <a:rPr lang="en-US" dirty="0" smtClean="0"/>
              <a:t>Pres. can use position to build public support (world arena)</a:t>
            </a:r>
          </a:p>
          <a:p>
            <a:r>
              <a:rPr lang="en-US" dirty="0" smtClean="0"/>
              <a:t>Dept. of Defense and State</a:t>
            </a:r>
          </a:p>
          <a:p>
            <a:r>
              <a:rPr lang="en-US" dirty="0" smtClean="0"/>
              <a:t>NSC</a:t>
            </a:r>
          </a:p>
          <a:p>
            <a:r>
              <a:rPr lang="en-US" dirty="0" smtClean="0"/>
              <a:t>Intelligence community (40+ agencies and bureaus) p. 565-66</a:t>
            </a:r>
          </a:p>
          <a:p>
            <a:r>
              <a:rPr lang="en-US" dirty="0" smtClean="0"/>
              <a:t>Congress checks Pres., War Powers Act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Domestic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Public plans, courses of action, laws, and government planning, that affect individual’s daily life in the U.S.</a:t>
            </a:r>
          </a:p>
          <a:p>
            <a:r>
              <a:rPr lang="en-US" dirty="0" smtClean="0"/>
              <a:t>Internal issues such as </a:t>
            </a:r>
            <a:r>
              <a:rPr lang="en-US" b="1" dirty="0" smtClean="0"/>
              <a:t>poverty, crime, and the environment</a:t>
            </a:r>
          </a:p>
          <a:p>
            <a:r>
              <a:rPr lang="en-US" dirty="0" smtClean="0"/>
              <a:t>Many domestic policies implemented by federal </a:t>
            </a:r>
            <a:r>
              <a:rPr lang="en-US" dirty="0" err="1" smtClean="0"/>
              <a:t>gov’t</a:t>
            </a:r>
            <a:r>
              <a:rPr lang="en-US" dirty="0" smtClean="0"/>
              <a:t>., some by combined efforts or federal, state and local </a:t>
            </a:r>
            <a:r>
              <a:rPr lang="en-US" dirty="0" err="1" smtClean="0"/>
              <a:t>gov’t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Policy Making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1.  Identifying a problem</a:t>
            </a:r>
          </a:p>
          <a:p>
            <a:pPr lvl="1"/>
            <a:r>
              <a:rPr lang="en-US" dirty="0" smtClean="0"/>
              <a:t>Policymakers rely on constituents, friends, interest groups and media to bring policy problems to their attention</a:t>
            </a:r>
          </a:p>
          <a:p>
            <a:pPr lvl="1"/>
            <a:r>
              <a:rPr lang="en-US" dirty="0" smtClean="0"/>
              <a:t>Can occur through debate</a:t>
            </a:r>
          </a:p>
          <a:p>
            <a:r>
              <a:rPr lang="en-US" dirty="0" smtClean="0"/>
              <a:t>2.  Reaction to the problem</a:t>
            </a:r>
          </a:p>
          <a:p>
            <a:r>
              <a:rPr lang="en-US" dirty="0" smtClean="0"/>
              <a:t>3.  Solution to the problem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 Step Process (Ex: p. 487)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1. Agenda Building</a:t>
            </a:r>
          </a:p>
          <a:p>
            <a:pPr lvl="1"/>
            <a:r>
              <a:rPr lang="en-US" dirty="0" smtClean="0"/>
              <a:t>Identifying the problem through crisis or lobbying efforts by people or interest groups</a:t>
            </a:r>
          </a:p>
          <a:p>
            <a:r>
              <a:rPr lang="en-US" dirty="0" smtClean="0"/>
              <a:t>2. Policy Formulation</a:t>
            </a:r>
          </a:p>
          <a:p>
            <a:pPr lvl="1"/>
            <a:r>
              <a:rPr lang="en-US" dirty="0" smtClean="0"/>
              <a:t>Debate among </a:t>
            </a:r>
            <a:r>
              <a:rPr lang="en-US" dirty="0" err="1" smtClean="0"/>
              <a:t>gov’t</a:t>
            </a:r>
            <a:r>
              <a:rPr lang="en-US" dirty="0" smtClean="0"/>
              <a:t> officials and the public in the media, in Congress, and through campaigns</a:t>
            </a:r>
          </a:p>
          <a:p>
            <a:r>
              <a:rPr lang="en-US" dirty="0" smtClean="0"/>
              <a:t>3. Policy Adoption</a:t>
            </a:r>
          </a:p>
          <a:p>
            <a:pPr lvl="1"/>
            <a:r>
              <a:rPr lang="en-US" dirty="0" smtClean="0"/>
              <a:t>Selection of a strategy for addressing the problem and possible solutions</a:t>
            </a:r>
          </a:p>
          <a:p>
            <a:r>
              <a:rPr lang="en-US" dirty="0" smtClean="0"/>
              <a:t>4. Policy Implementation</a:t>
            </a:r>
          </a:p>
          <a:p>
            <a:pPr lvl="1"/>
            <a:r>
              <a:rPr lang="en-US" dirty="0" smtClean="0"/>
              <a:t>Administration of the policy adopted by bureaucrats, the courts and others</a:t>
            </a:r>
          </a:p>
          <a:p>
            <a:r>
              <a:rPr lang="en-US" dirty="0" smtClean="0"/>
              <a:t>5. Policy Evaluation</a:t>
            </a:r>
          </a:p>
          <a:p>
            <a:pPr lvl="1"/>
            <a:r>
              <a:rPr lang="en-US" dirty="0" smtClean="0"/>
              <a:t>To determine if it has had the desired impact or unintended consequences.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Domestic Issue:  Poverty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Gov’t defines poverty- formula based on changes in the CPI, Consumer Price </a:t>
            </a:r>
            <a:r>
              <a:rPr lang="en-US" dirty="0"/>
              <a:t>Index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www.census.gov/hhes/www/poverty/about/overview/measure.html</a:t>
            </a:r>
            <a:endParaRPr lang="en-US" dirty="0" smtClean="0"/>
          </a:p>
          <a:p>
            <a:r>
              <a:rPr lang="en-US" dirty="0" smtClean="0"/>
              <a:t>Family assist:  food stamps and housing vouchers</a:t>
            </a:r>
          </a:p>
          <a:p>
            <a:r>
              <a:rPr lang="en-US" dirty="0" smtClean="0"/>
              <a:t>Social Security:  payment to the retired or unable to work</a:t>
            </a:r>
          </a:p>
          <a:p>
            <a:r>
              <a:rPr lang="en-US" dirty="0" smtClean="0"/>
              <a:t>SSI, Supplemental Security Income: provide minimum income for the aged, the blind and the disabled</a:t>
            </a:r>
          </a:p>
          <a:p>
            <a:r>
              <a:rPr lang="en-US" dirty="0" smtClean="0"/>
              <a:t>AFDC, Aid to Families with dependent Children:  aid to children in poverty who do not have two parents (eliminated by Welfare Reform Act of 1996 -&gt;TANF, next page)</a:t>
            </a:r>
          </a:p>
          <a:p>
            <a:r>
              <a:rPr lang="en-US" dirty="0" smtClean="0"/>
              <a:t>TANF,  Temporary Assistance to Needy Families:  State administered program</a:t>
            </a:r>
          </a:p>
          <a:p>
            <a:r>
              <a:rPr lang="en-US" dirty="0" smtClean="0"/>
              <a:t>EITC, Earned Income Tax Credit: Provides rebate on Social Security taxes paid to fed. </a:t>
            </a:r>
            <a:r>
              <a:rPr lang="en-US" dirty="0" err="1" smtClean="0"/>
              <a:t>gov’t</a:t>
            </a:r>
            <a:r>
              <a:rPr lang="en-US" dirty="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Welfare Reform Act 1996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Aim of the Act- reduce welfare spending.</a:t>
            </a:r>
          </a:p>
          <a:p>
            <a:r>
              <a:rPr lang="en-US" dirty="0" smtClean="0"/>
              <a:t>How?  </a:t>
            </a:r>
            <a:r>
              <a:rPr lang="en-US" dirty="0" smtClean="0"/>
              <a:t>Most </a:t>
            </a:r>
            <a:r>
              <a:rPr lang="en-US" dirty="0" smtClean="0"/>
              <a:t>recipients are limited to 2 years assistance at one time, with lifetime limit of 5 </a:t>
            </a:r>
            <a:r>
              <a:rPr lang="en-US" dirty="0" smtClean="0"/>
              <a:t>years</a:t>
            </a:r>
          </a:p>
          <a:p>
            <a:r>
              <a:rPr lang="en-US" dirty="0" smtClean="0"/>
              <a:t>During the first 5 years after the act passed- welfare payments were cut in half.  </a:t>
            </a:r>
            <a:endParaRPr lang="en-US" dirty="0" smtClean="0"/>
          </a:p>
          <a:p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www.congress.gov/bill/104th-congress/house-bill/3829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Domestic Issue:  Crime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638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Two conflicting demands</a:t>
            </a:r>
          </a:p>
          <a:p>
            <a:pPr lvl="1"/>
            <a:r>
              <a:rPr lang="en-US" dirty="0" smtClean="0"/>
              <a:t>Public demands protection from criminals and strong action to stop violent crime</a:t>
            </a:r>
          </a:p>
          <a:p>
            <a:pPr lvl="1"/>
            <a:r>
              <a:rPr lang="en-US" dirty="0" smtClean="0"/>
              <a:t>Demands fair treatment from law enforcement officials… do not violate the rights of innocent people</a:t>
            </a:r>
          </a:p>
          <a:p>
            <a:r>
              <a:rPr lang="en-US" dirty="0" smtClean="0"/>
              <a:t>Cost for public safety</a:t>
            </a:r>
          </a:p>
          <a:p>
            <a:pPr lvl="1"/>
            <a:r>
              <a:rPr lang="en-US" dirty="0" smtClean="0"/>
              <a:t>Cost for violent crimes is enormous… some states the cost to incarcerate an inmate is 5 times the amount spent to educate a child for a single year</a:t>
            </a:r>
          </a:p>
          <a:p>
            <a:r>
              <a:rPr lang="en-US" dirty="0" smtClean="0"/>
              <a:t>Causes of Crime</a:t>
            </a:r>
          </a:p>
          <a:p>
            <a:pPr lvl="1"/>
            <a:r>
              <a:rPr lang="en-US" dirty="0" smtClean="0"/>
              <a:t>Illegal drugs, drug gangs, addiction</a:t>
            </a:r>
          </a:p>
          <a:p>
            <a:pPr lvl="2"/>
            <a:r>
              <a:rPr lang="en-US" dirty="0" smtClean="0"/>
              <a:t>New remedies-&gt;rehabilitation rather than prison</a:t>
            </a:r>
          </a:p>
          <a:p>
            <a:pPr lvl="1"/>
            <a:r>
              <a:rPr lang="en-US" dirty="0" smtClean="0"/>
              <a:t>Terrorism- ability to inflict violence on thousands of victims</a:t>
            </a:r>
          </a:p>
          <a:p>
            <a:pPr lvl="2"/>
            <a:r>
              <a:rPr lang="en-US" dirty="0" smtClean="0"/>
              <a:t>Counter-terrorism strategies now part of federal </a:t>
            </a:r>
            <a:r>
              <a:rPr lang="en-US" dirty="0" err="1" smtClean="0"/>
              <a:t>gov’t</a:t>
            </a:r>
            <a:r>
              <a:rPr lang="en-US" dirty="0" smtClean="0"/>
              <a:t> policy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Domestic Issue:  Environmental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National Environmental Policy Act 1969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National standards for assessing environmental impact-&gt;EIS</a:t>
            </a: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en-US" dirty="0" smtClean="0">
                <a:solidFill>
                  <a:schemeClr val="tx1"/>
                </a:solidFill>
              </a:rPr>
              <a:t>Clean Air Act 1963 and 1990 amendments</a:t>
            </a:r>
          </a:p>
          <a:p>
            <a:pPr marL="548640" lvl="2">
              <a:spcBef>
                <a:spcPts val="600"/>
              </a:spcBef>
              <a:buClr>
                <a:schemeClr val="accent1"/>
              </a:buClr>
            </a:pPr>
            <a:r>
              <a:rPr lang="en-US" sz="2300" dirty="0" smtClean="0"/>
              <a:t>Policy mandating cleaner air</a:t>
            </a:r>
          </a:p>
          <a:p>
            <a:pPr marL="548640" lvl="2">
              <a:spcBef>
                <a:spcPts val="600"/>
              </a:spcBef>
              <a:buClr>
                <a:schemeClr val="accent1"/>
              </a:buClr>
            </a:pPr>
            <a:r>
              <a:rPr lang="en-US" sz="2300" dirty="0" smtClean="0"/>
              <a:t>Emission levels monitored</a:t>
            </a:r>
          </a:p>
          <a:p>
            <a:r>
              <a:rPr lang="en-US" dirty="0" smtClean="0"/>
              <a:t>Clean Water Act 1972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Amended Fed. Water Pollution control Act of 1948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Eliminate discharge pollutants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Protect wetlands, “migratory bird rule”</a:t>
            </a:r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Economic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Main governmental objective:  Maintenance of economic stability</a:t>
            </a:r>
          </a:p>
          <a:p>
            <a:pPr lvl="1"/>
            <a:r>
              <a:rPr lang="en-US" dirty="0" smtClean="0"/>
              <a:t>Booms vs. recession</a:t>
            </a:r>
          </a:p>
          <a:p>
            <a:pPr lvl="1"/>
            <a:r>
              <a:rPr lang="en-US" dirty="0" smtClean="0"/>
              <a:t>Consumer Price Index (CPI)- change in price over time of a specific group of goods and services used by average household</a:t>
            </a:r>
          </a:p>
          <a:p>
            <a:pPr lvl="1"/>
            <a:r>
              <a:rPr lang="en-US" dirty="0" smtClean="0"/>
              <a:t>Inflation-&gt;Unemployment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271</TotalTime>
  <Words>912</Words>
  <Application>Microsoft Office PowerPoint</Application>
  <PresentationFormat>On-screen Show (4:3)</PresentationFormat>
  <Paragraphs>90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Bookman Old Style</vt:lpstr>
      <vt:lpstr>Calibri</vt:lpstr>
      <vt:lpstr>Gill Sans MT</vt:lpstr>
      <vt:lpstr>Wingdings</vt:lpstr>
      <vt:lpstr>Wingdings 3</vt:lpstr>
      <vt:lpstr>Origin</vt:lpstr>
      <vt:lpstr>Domestic, Economic &amp; Foreign Policy    CR-5</vt:lpstr>
      <vt:lpstr>Domestic Policy</vt:lpstr>
      <vt:lpstr>The Policy Making Process</vt:lpstr>
      <vt:lpstr>5 Step Process (Ex: p. 487)</vt:lpstr>
      <vt:lpstr>Domestic Issue:  Poverty</vt:lpstr>
      <vt:lpstr>Welfare Reform Act 1996</vt:lpstr>
      <vt:lpstr>Domestic Issue:  Crime</vt:lpstr>
      <vt:lpstr>Domestic Issue:  Environmental Policy</vt:lpstr>
      <vt:lpstr>Economic Policy</vt:lpstr>
      <vt:lpstr>Fiscal Policy</vt:lpstr>
      <vt:lpstr>Monetary Policy</vt:lpstr>
      <vt:lpstr>Foreign Policy</vt:lpstr>
      <vt:lpstr>Defense Policy</vt:lpstr>
      <vt:lpstr>Moral Idealism vs. Political Realism</vt:lpstr>
      <vt:lpstr>Who Makes Foreign Policy</vt:lpstr>
    </vt:vector>
  </TitlesOfParts>
  <Company>ASFA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Domestic, Economic &amp; Foreign Policy    CR-5</dc:title>
  <dc:creator>cwalden</dc:creator>
  <cp:lastModifiedBy>Catherine Walden</cp:lastModifiedBy>
  <cp:revision>27</cp:revision>
  <cp:lastPrinted>2015-11-16T15:23:43Z</cp:lastPrinted>
  <dcterms:created xsi:type="dcterms:W3CDTF">2010-11-10T15:07:26Z</dcterms:created>
  <dcterms:modified xsi:type="dcterms:W3CDTF">2015-11-16T15:32:43Z</dcterms:modified>
</cp:coreProperties>
</file>